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0" r:id="rId2"/>
  </p:sldMasterIdLst>
  <p:notesMasterIdLst>
    <p:notesMasterId r:id="rId70"/>
  </p:notesMasterIdLst>
  <p:handoutMasterIdLst>
    <p:handoutMasterId r:id="rId71"/>
  </p:handoutMasterIdLst>
  <p:sldIdLst>
    <p:sldId id="256" r:id="rId3"/>
    <p:sldId id="822" r:id="rId4"/>
    <p:sldId id="944" r:id="rId5"/>
    <p:sldId id="945" r:id="rId6"/>
    <p:sldId id="947" r:id="rId7"/>
    <p:sldId id="954" r:id="rId8"/>
    <p:sldId id="955" r:id="rId9"/>
    <p:sldId id="959" r:id="rId10"/>
    <p:sldId id="962" r:id="rId11"/>
    <p:sldId id="967" r:id="rId12"/>
    <p:sldId id="965" r:id="rId13"/>
    <p:sldId id="987" r:id="rId14"/>
    <p:sldId id="989" r:id="rId15"/>
    <p:sldId id="991" r:id="rId16"/>
    <p:sldId id="1052" r:id="rId17"/>
    <p:sldId id="990" r:id="rId18"/>
    <p:sldId id="995" r:id="rId19"/>
    <p:sldId id="1001" r:id="rId20"/>
    <p:sldId id="1002" r:id="rId21"/>
    <p:sldId id="1062" r:id="rId22"/>
    <p:sldId id="1053" r:id="rId23"/>
    <p:sldId id="997" r:id="rId24"/>
    <p:sldId id="1000" r:id="rId25"/>
    <p:sldId id="999" r:id="rId26"/>
    <p:sldId id="1003" r:id="rId27"/>
    <p:sldId id="1054" r:id="rId28"/>
    <p:sldId id="1055" r:id="rId29"/>
    <p:sldId id="1057" r:id="rId30"/>
    <p:sldId id="1058" r:id="rId31"/>
    <p:sldId id="1059" r:id="rId32"/>
    <p:sldId id="1063" r:id="rId33"/>
    <p:sldId id="1064" r:id="rId34"/>
    <p:sldId id="958" r:id="rId35"/>
    <p:sldId id="971" r:id="rId36"/>
    <p:sldId id="1065" r:id="rId37"/>
    <p:sldId id="1066" r:id="rId38"/>
    <p:sldId id="977" r:id="rId39"/>
    <p:sldId id="975" r:id="rId40"/>
    <p:sldId id="1067" r:id="rId41"/>
    <p:sldId id="1068" r:id="rId42"/>
    <p:sldId id="985" r:id="rId43"/>
    <p:sldId id="1018" r:id="rId44"/>
    <p:sldId id="952" r:id="rId45"/>
    <p:sldId id="1021" r:id="rId46"/>
    <p:sldId id="1022" r:id="rId47"/>
    <p:sldId id="1023" r:id="rId48"/>
    <p:sldId id="1024" r:id="rId49"/>
    <p:sldId id="1025" r:id="rId50"/>
    <p:sldId id="1026" r:id="rId51"/>
    <p:sldId id="1027" r:id="rId52"/>
    <p:sldId id="1028" r:id="rId53"/>
    <p:sldId id="1032" r:id="rId54"/>
    <p:sldId id="1030" r:id="rId55"/>
    <p:sldId id="1033" r:id="rId56"/>
    <p:sldId id="1034" r:id="rId57"/>
    <p:sldId id="1035" r:id="rId58"/>
    <p:sldId id="1036" r:id="rId59"/>
    <p:sldId id="1038" r:id="rId60"/>
    <p:sldId id="1039" r:id="rId61"/>
    <p:sldId id="1040" r:id="rId62"/>
    <p:sldId id="1044" r:id="rId63"/>
    <p:sldId id="1045" r:id="rId64"/>
    <p:sldId id="1037" r:id="rId65"/>
    <p:sldId id="1046" r:id="rId66"/>
    <p:sldId id="1047" r:id="rId67"/>
    <p:sldId id="1061" r:id="rId68"/>
    <p:sldId id="852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C62A4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633" autoAdjust="0"/>
  </p:normalViewPr>
  <p:slideViewPr>
    <p:cSldViewPr>
      <p:cViewPr>
        <p:scale>
          <a:sx n="90" d="100"/>
          <a:sy n="90" d="100"/>
        </p:scale>
        <p:origin x="-7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22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64CDE1A-EF50-437A-969C-513FED8FB2DB}" type="datetimeFigureOut">
              <a:rPr lang="he-IL" smtClean="0"/>
              <a:pPr/>
              <a:t>י"ג/טבת/תשע"ה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F0FF985-1B9D-4594-ADFD-1576B3B458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45576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B74EE-8910-4D26-8E32-55CABBAD975A}" type="datetimeFigureOut">
              <a:rPr lang="en-US" smtClean="0"/>
              <a:pPr/>
              <a:t>4/1/2015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DE56-D5F7-4DD4-B123-6631D4072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518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noFill/>
        </p:spPr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>
              <a:defRPr b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8626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444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06374"/>
            <a:ext cx="1600200" cy="6372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6374"/>
            <a:ext cx="7010400" cy="6372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250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59400"/>
          </a:xfrm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553200"/>
            <a:ext cx="2133600" cy="304800"/>
          </a:xfrm>
        </p:spPr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7789" y="6553200"/>
            <a:ext cx="2133600" cy="304800"/>
          </a:xfr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307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21000"/>
            <a:ext cx="9144000" cy="2844800"/>
          </a:xfrm>
          <a:prstGeom prst="rect">
            <a:avLst/>
          </a:prstGeom>
          <a:solidFill>
            <a:srgbClr val="08121E">
              <a:alpha val="85098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406901"/>
            <a:ext cx="8686800" cy="1362075"/>
          </a:xfrm>
          <a:noFill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906713"/>
            <a:ext cx="8686800" cy="1500187"/>
          </a:xfrm>
          <a:noFill/>
        </p:spPr>
        <p:txBody>
          <a:bodyPr anchor="b"/>
          <a:lstStyle>
            <a:lvl1pPr marL="0" indent="0">
              <a:buNone/>
              <a:defRPr sz="2000" b="1">
                <a:solidFill>
                  <a:srgbClr val="FFFF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880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98601"/>
            <a:ext cx="4267200" cy="507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601"/>
            <a:ext cx="4267200" cy="507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305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98601"/>
            <a:ext cx="4268788" cy="6762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268788" cy="4403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98601"/>
            <a:ext cx="4270374" cy="6762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270374" cy="4403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193841"/>
            <a:ext cx="8686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343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29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109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77800"/>
            <a:ext cx="323691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77802"/>
            <a:ext cx="5340350" cy="64007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1" y="1339853"/>
            <a:ext cx="3236914" cy="52387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805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235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152400"/>
            <a:ext cx="8686800" cy="640080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93841"/>
            <a:ext cx="8686800" cy="94915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359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78600"/>
            <a:ext cx="2895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7789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51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iyeho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ld.gazebosim.org/" TargetMode="External"/><Relationship Id="rId2" Type="http://schemas.openxmlformats.org/officeDocument/2006/relationships/hyperlink" Target="https://bitbucket.org/osrf/gazebo_models/sr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fuKP5m0w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azebosim.org/sdf.html" TargetMode="External"/><Relationship Id="rId2" Type="http://schemas.openxmlformats.org/officeDocument/2006/relationships/hyperlink" Target="http://gazebosim.org/wiki/Sdf_forma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gazebo_ros_pkg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azebosim.org/" TargetMode="External"/><Relationship Id="rId2" Type="http://schemas.openxmlformats.org/officeDocument/2006/relationships/hyperlink" Target="http://gazebosim.org/tutorials?tut=install_ubuntu&amp;ver=4.0&amp;cat=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zebosim.org/tutorial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30212" y="2667000"/>
            <a:ext cx="8408988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ROS - Lesson 10</a:t>
            </a:r>
            <a:endParaRPr lang="en-US" sz="5400" b="1" dirty="0"/>
          </a:p>
        </p:txBody>
      </p:sp>
      <p:pic>
        <p:nvPicPr>
          <p:cNvPr id="47108" name="Picture 4" descr="http://www1.biu.ac.il/images/Logo-BIU10-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28600"/>
            <a:ext cx="2626877" cy="1600200"/>
          </a:xfrm>
          <a:prstGeom prst="rect">
            <a:avLst/>
          </a:prstGeom>
          <a:noFill/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28600" y="5181600"/>
            <a:ext cx="8915400" cy="1371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/>
              <a:t>Teaching Assistant: </a:t>
            </a:r>
            <a:r>
              <a:rPr lang="en-US" dirty="0" err="1" smtClean="0"/>
              <a:t>Roi</a:t>
            </a:r>
            <a:r>
              <a:rPr lang="en-US" dirty="0" smtClean="0"/>
              <a:t> </a:t>
            </a:r>
            <a:r>
              <a:rPr lang="en-US" dirty="0" err="1" smtClean="0"/>
              <a:t>Yehoshua</a:t>
            </a:r>
            <a:endParaRPr lang="en-US" dirty="0" smtClean="0"/>
          </a:p>
          <a:p>
            <a:pPr algn="l"/>
            <a:r>
              <a:rPr lang="en-US" dirty="0" smtClean="0">
                <a:hlinkClick r:id="rId3"/>
              </a:rPr>
              <a:t>roiyeho@gmail.com</a:t>
            </a:r>
            <a:endParaRPr lang="en-US" dirty="0" smtClean="0"/>
          </a:p>
          <a:p>
            <a:pPr algn="l"/>
            <a:r>
              <a:rPr lang="en-US" dirty="0" smtClean="0"/>
              <a:t>	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304800"/>
            <a:ext cx="3048000" cy="53340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 fontScale="97500" lnSpcReduction="10000"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Fall 2014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 from 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launch both the Gazebo server and GUI:</a:t>
            </a:r>
          </a:p>
          <a:p>
            <a:endParaRPr lang="en-US" dirty="0" smtClean="0"/>
          </a:p>
          <a:p>
            <a:r>
              <a:rPr lang="en-US" dirty="0" smtClean="0"/>
              <a:t>To launch only the client:</a:t>
            </a:r>
          </a:p>
          <a:p>
            <a:endParaRPr lang="en-US" dirty="0" smtClean="0"/>
          </a:p>
          <a:p>
            <a:r>
              <a:rPr lang="en-US" dirty="0" smtClean="0"/>
              <a:t>To launch only the server: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gazebo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3048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gui</a:t>
            </a:r>
            <a:endParaRPr lang="en-US" sz="2000" dirty="0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5800" y="4267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gzserver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User Interface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1026" name="Picture 2" descr="GUIwithLabe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384870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6700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World View displays the world and all of the models </a:t>
            </a:r>
            <a:r>
              <a:rPr lang="en-US" sz="3000" dirty="0" smtClean="0"/>
              <a:t>therein</a:t>
            </a:r>
            <a:endParaRPr lang="en-US" sz="3000" dirty="0" smtClean="0"/>
          </a:p>
          <a:p>
            <a:r>
              <a:rPr lang="en-US" sz="3000" dirty="0" smtClean="0"/>
              <a:t>Here you can add, manipulate, and remove </a:t>
            </a:r>
            <a:r>
              <a:rPr lang="en-US" sz="3000" dirty="0" smtClean="0"/>
              <a:t>models</a:t>
            </a:r>
            <a:endParaRPr lang="en-US" sz="3000" dirty="0" smtClean="0"/>
          </a:p>
          <a:p>
            <a:r>
              <a:rPr lang="en-US" sz="3000" dirty="0" smtClean="0"/>
              <a:t>You can switch between View, Translate and Rotate modes of the </a:t>
            </a:r>
            <a:r>
              <a:rPr lang="en-US" sz="3000" dirty="0" smtClean="0"/>
              <a:t>view </a:t>
            </a:r>
            <a:r>
              <a:rPr lang="en-US" sz="3000" dirty="0" smtClean="0"/>
              <a:t>in the left side of the Toolbar</a:t>
            </a:r>
          </a:p>
          <a:p>
            <a:pPr lvl="1"/>
            <a:r>
              <a:rPr lang="en-US" dirty="0" smtClean="0"/>
              <a:t>In View Mode you can navigate around the world by panning, orbiting and </a:t>
            </a:r>
            <a:r>
              <a:rPr lang="en-US" dirty="0" smtClean="0"/>
              <a:t>zooming</a:t>
            </a:r>
            <a:endParaRPr lang="en-US" dirty="0" smtClean="0"/>
          </a:p>
          <a:p>
            <a:pPr lvl="1"/>
            <a:r>
              <a:rPr lang="en-US" dirty="0" smtClean="0"/>
              <a:t>Translate Mode lets users translate an object</a:t>
            </a:r>
          </a:p>
          <a:p>
            <a:pPr lvl="1"/>
            <a:r>
              <a:rPr lang="en-US" dirty="0" smtClean="0"/>
              <a:t>Rotate Mode lets you rotate an </a:t>
            </a:r>
            <a:r>
              <a:rPr lang="en-US" dirty="0" smtClean="0"/>
              <a:t>object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View Shortcuts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2514600" cy="174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057400"/>
            <a:ext cx="279683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057400"/>
            <a:ext cx="282397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620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View Mode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Translate Mode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Rotate Mode</a:t>
            </a:r>
            <a:endParaRPr lang="he-IL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Toolbar provides tools with which to navigate and manipulate the </a:t>
            </a:r>
            <a:r>
              <a:rPr lang="en-US" dirty="0" smtClean="0"/>
              <a:t>world</a:t>
            </a:r>
            <a:endParaRPr lang="en-US" dirty="0" smtClean="0"/>
          </a:p>
          <a:p>
            <a:r>
              <a:rPr lang="en-US" dirty="0" smtClean="0"/>
              <a:t>The </a:t>
            </a:r>
            <a:r>
              <a:rPr lang="en-US" b="1" dirty="0" smtClean="0"/>
              <a:t>Cube, Sphere and Cylinder icons</a:t>
            </a:r>
            <a:r>
              <a:rPr lang="en-US" dirty="0" smtClean="0"/>
              <a:t> let users add these simple shapes to the </a:t>
            </a:r>
            <a:r>
              <a:rPr lang="en-US" dirty="0" smtClean="0"/>
              <a:t>world</a:t>
            </a:r>
            <a:endParaRPr lang="en-US" dirty="0" smtClean="0"/>
          </a:p>
          <a:p>
            <a:r>
              <a:rPr lang="en-US" dirty="0" smtClean="0"/>
              <a:t>The </a:t>
            </a:r>
            <a:r>
              <a:rPr lang="en-US" b="1" dirty="0" smtClean="0"/>
              <a:t>Point Light, Spot Light</a:t>
            </a:r>
            <a:r>
              <a:rPr lang="en-US" dirty="0" smtClean="0"/>
              <a:t> and </a:t>
            </a:r>
            <a:r>
              <a:rPr lang="en-US" b="1" dirty="0" smtClean="0"/>
              <a:t>Directional Light</a:t>
            </a:r>
            <a:r>
              <a:rPr lang="en-US" dirty="0" smtClean="0"/>
              <a:t> icons allow users to insert light into the </a:t>
            </a:r>
            <a:r>
              <a:rPr lang="en-US" dirty="0" smtClean="0"/>
              <a:t>world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1026" name="Picture 2" descr="Toolb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4676775" cy="1828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Shapes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524000"/>
            <a:ext cx="78020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Tree lists the models in the </a:t>
            </a:r>
            <a:r>
              <a:rPr lang="en-US" dirty="0" smtClean="0"/>
              <a:t>world and allows you to add new models </a:t>
            </a:r>
          </a:p>
          <a:p>
            <a:r>
              <a:rPr lang="en-US" dirty="0" smtClean="0"/>
              <a:t>The Tree consists of the World and Insert tabs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Tab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6002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0" y="1447800"/>
            <a:ext cx="6248400" cy="51308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This tab is divided into Scene, Physics, Models, and </a:t>
            </a:r>
            <a:r>
              <a:rPr lang="en-US" sz="3000" dirty="0" smtClean="0"/>
              <a:t>Lights</a:t>
            </a:r>
          </a:p>
          <a:p>
            <a:r>
              <a:rPr lang="en-US" sz="3000" dirty="0" smtClean="0"/>
              <a:t>You can change the values of the properties in the bottom half of the window</a:t>
            </a:r>
            <a:endParaRPr lang="en-US" sz="3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Insert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219200"/>
            <a:ext cx="6172200" cy="5359400"/>
          </a:xfrm>
        </p:spPr>
        <p:txBody>
          <a:bodyPr>
            <a:normAutofit/>
          </a:bodyPr>
          <a:lstStyle/>
          <a:p>
            <a:r>
              <a:rPr lang="en-US" dirty="0" smtClean="0"/>
              <a:t>Displays all of the models available for use in </a:t>
            </a:r>
            <a:r>
              <a:rPr lang="en-US" dirty="0" smtClean="0"/>
              <a:t>Gazebo </a:t>
            </a:r>
            <a:endParaRPr lang="en-US" dirty="0" smtClean="0"/>
          </a:p>
          <a:p>
            <a:r>
              <a:rPr lang="en-US" dirty="0" smtClean="0"/>
              <a:t>The first directory is your directory of local </a:t>
            </a:r>
            <a:r>
              <a:rPr lang="en-US" dirty="0" smtClean="0"/>
              <a:t>models</a:t>
            </a:r>
            <a:endParaRPr lang="en-US" dirty="0" smtClean="0"/>
          </a:p>
          <a:p>
            <a:r>
              <a:rPr lang="en-US" dirty="0" smtClean="0"/>
              <a:t>The second directory is the Gazebo model </a:t>
            </a:r>
            <a:r>
              <a:rPr lang="en-US" dirty="0" smtClean="0"/>
              <a:t>database</a:t>
            </a:r>
            <a:endParaRPr lang="en-US" dirty="0" smtClean="0"/>
          </a:p>
          <a:p>
            <a:r>
              <a:rPr lang="en-US" dirty="0" smtClean="0"/>
              <a:t>Once a model has been inserted from here, it will appear in the local directory as </a:t>
            </a:r>
            <a:r>
              <a:rPr lang="en-US" dirty="0" smtClean="0"/>
              <a:t>well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15875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Insert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u="sng" dirty="0" smtClean="0"/>
              <a:t>To add a model to the world:</a:t>
            </a:r>
          </a:p>
          <a:p>
            <a:r>
              <a:rPr lang="en-US" dirty="0" smtClean="0"/>
              <a:t>left-click on the desired model in the Insert Tab</a:t>
            </a:r>
          </a:p>
          <a:p>
            <a:r>
              <a:rPr lang="en-US" dirty="0" smtClean="0"/>
              <a:t>move the cursor to the desired location in World </a:t>
            </a:r>
            <a:r>
              <a:rPr lang="en-US" dirty="0" smtClean="0"/>
              <a:t>View</a:t>
            </a:r>
            <a:endParaRPr lang="en-US" dirty="0" smtClean="0"/>
          </a:p>
          <a:p>
            <a:r>
              <a:rPr lang="en-US" dirty="0" smtClean="0"/>
              <a:t>left-click again to </a:t>
            </a:r>
            <a:r>
              <a:rPr lang="en-US" dirty="0" smtClean="0"/>
              <a:t>release</a:t>
            </a:r>
            <a:endParaRPr lang="en-US" dirty="0" smtClean="0"/>
          </a:p>
          <a:p>
            <a:r>
              <a:rPr lang="en-US" dirty="0" smtClean="0"/>
              <a:t>Use the Translate and Rotate modes to orient the model more </a:t>
            </a:r>
            <a:r>
              <a:rPr lang="en-US" dirty="0" smtClean="0"/>
              <a:t>precisely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Gazebo 3D simulator</a:t>
            </a:r>
          </a:p>
          <a:p>
            <a:r>
              <a:rPr lang="en-US" dirty="0" smtClean="0"/>
              <a:t>Loading and creating maps in Gazebo</a:t>
            </a:r>
          </a:p>
          <a:p>
            <a:r>
              <a:rPr lang="en-US" dirty="0" smtClean="0"/>
              <a:t>Model SDF files</a:t>
            </a:r>
          </a:p>
          <a:p>
            <a:r>
              <a:rPr lang="en-US" dirty="0" smtClean="0"/>
              <a:t>Gazebo and ROS integration</a:t>
            </a:r>
          </a:p>
          <a:p>
            <a:r>
              <a:rPr lang="en-US" dirty="0" smtClean="0"/>
              <a:t>Using our URDF 3D model in Gazebo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Models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Gazebo maintains the models repository at: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bitbucket.org/osrf/gazebo_models/src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http://old.gazebosim.org</a:t>
            </a:r>
            <a:endParaRPr lang="en-US" dirty="0" smtClean="0"/>
          </a:p>
          <a:p>
            <a:r>
              <a:rPr lang="en-US" dirty="0" smtClean="0"/>
              <a:t>You can download a model directly from the Gazebo models repository into your </a:t>
            </a:r>
            <a:r>
              <a:rPr lang="en-US" dirty="0" smtClean="0"/>
              <a:t>local repository </a:t>
            </a:r>
            <a:r>
              <a:rPr lang="en-US" dirty="0" smtClean="0"/>
              <a:t>by typing: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4419600"/>
            <a:ext cx="7620000" cy="646331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err="1" smtClean="0"/>
              <a:t>wget</a:t>
            </a:r>
            <a:r>
              <a:rPr lang="en-US" dirty="0" smtClean="0"/>
              <a:t> http://old.gazebosim.org/models</a:t>
            </a:r>
            <a:r>
              <a:rPr lang="en-US" dirty="0" smtClean="0"/>
              <a:t>/[name of model]/</a:t>
            </a:r>
            <a:r>
              <a:rPr lang="en-US" dirty="0" err="1" smtClean="0"/>
              <a:t>model.tar.gz</a:t>
            </a:r>
            <a:r>
              <a:rPr lang="en-US" dirty="0" smtClean="0"/>
              <a:t> .</a:t>
            </a:r>
          </a:p>
          <a:p>
            <a:pPr marL="0" lvl="1"/>
            <a:r>
              <a:rPr lang="en-US" dirty="0" smtClean="0"/>
              <a:t>tar </a:t>
            </a:r>
            <a:r>
              <a:rPr lang="en-US" dirty="0" err="1" smtClean="0"/>
              <a:t>xvf</a:t>
            </a:r>
            <a:r>
              <a:rPr lang="en-US" dirty="0" smtClean="0"/>
              <a:t> </a:t>
            </a:r>
            <a:r>
              <a:rPr lang="en-US" dirty="0" err="1" smtClean="0"/>
              <a:t>model.tar.gz</a:t>
            </a:r>
            <a:r>
              <a:rPr lang="en-US" dirty="0" smtClean="0"/>
              <a:t> -C ~/.gazebo/models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PR2 Robot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80200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models item in the world tab contains a list of all models and their </a:t>
            </a:r>
            <a:r>
              <a:rPr lang="en-US" dirty="0" smtClean="0"/>
              <a:t>links</a:t>
            </a:r>
            <a:endParaRPr lang="en-US" dirty="0" smtClean="0"/>
          </a:p>
          <a:p>
            <a:r>
              <a:rPr lang="en-US" dirty="0" smtClean="0"/>
              <a:t>Right-clicking on a model in the Models section gives you three options:</a:t>
            </a:r>
          </a:p>
          <a:p>
            <a:pPr lvl="1"/>
            <a:r>
              <a:rPr lang="en-US" b="1" dirty="0" smtClean="0"/>
              <a:t>Move to </a:t>
            </a:r>
            <a:r>
              <a:rPr lang="en-US" dirty="0" smtClean="0"/>
              <a:t>– moves the view to be directly in front of that model</a:t>
            </a:r>
          </a:p>
          <a:p>
            <a:pPr lvl="1"/>
            <a:r>
              <a:rPr lang="en-US" b="1" dirty="0" smtClean="0"/>
              <a:t>Follow</a:t>
            </a:r>
          </a:p>
          <a:p>
            <a:pPr lvl="1"/>
            <a:r>
              <a:rPr lang="en-US" b="1" dirty="0" smtClean="0"/>
              <a:t>View</a:t>
            </a:r>
            <a:r>
              <a:rPr lang="en-US" dirty="0" smtClean="0"/>
              <a:t> – allows you to view different aspects of the model, such as Wireframe, Collisions, Joints</a:t>
            </a:r>
          </a:p>
          <a:p>
            <a:pPr lvl="1"/>
            <a:r>
              <a:rPr lang="en-US" b="1" dirty="0" smtClean="0"/>
              <a:t>Delete</a:t>
            </a:r>
            <a:r>
              <a:rPr lang="en-US" dirty="0" smtClean="0"/>
              <a:t> – deletes the model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Collisions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001000" cy="437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8077200" cy="44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You can start, pause and step through the simulation with the </a:t>
            </a:r>
            <a:r>
              <a:rPr lang="en-US" sz="3000" dirty="0" smtClean="0"/>
              <a:t>clock</a:t>
            </a:r>
          </a:p>
          <a:p>
            <a:r>
              <a:rPr lang="en-US" sz="3000" dirty="0" smtClean="0"/>
              <a:t>It is</a:t>
            </a:r>
            <a:r>
              <a:rPr lang="en-US" sz="3000" dirty="0" smtClean="0"/>
              <a:t> </a:t>
            </a:r>
            <a:r>
              <a:rPr lang="en-US" sz="3000" dirty="0" smtClean="0"/>
              <a:t>located at the bottom of the World </a:t>
            </a:r>
            <a:r>
              <a:rPr lang="en-US" sz="3000" dirty="0" smtClean="0"/>
              <a:t>View</a:t>
            </a:r>
            <a:endParaRPr lang="en-US" sz="3000" dirty="0" smtClean="0"/>
          </a:p>
          <a:p>
            <a:endParaRPr lang="en-US" dirty="0" smtClean="0"/>
          </a:p>
          <a:p>
            <a:r>
              <a:rPr lang="en-US" sz="3000" b="1" dirty="0" smtClean="0"/>
              <a:t>Real Time Factor:</a:t>
            </a:r>
            <a:r>
              <a:rPr lang="en-US" sz="3000" dirty="0" smtClean="0"/>
              <a:t> Displays how fast or slow the simulation is running in comparison to real </a:t>
            </a:r>
            <a:r>
              <a:rPr lang="en-US" sz="3000" dirty="0" smtClean="0"/>
              <a:t>time</a:t>
            </a:r>
            <a:endParaRPr lang="en-US" sz="3000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factor less than 1.0 indicates simulation is running slower than real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G</a:t>
            </a:r>
            <a:r>
              <a:rPr lang="en-US" dirty="0" smtClean="0"/>
              <a:t>reater </a:t>
            </a:r>
            <a:r>
              <a:rPr lang="en-US" dirty="0" smtClean="0"/>
              <a:t>then 1.0 indicates faster than real </a:t>
            </a:r>
            <a:r>
              <a:rPr lang="en-US" dirty="0" smtClean="0"/>
              <a:t>time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971800"/>
            <a:ext cx="8040414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Building Editor allows you to create models of multi-level buildings without writing any </a:t>
            </a:r>
            <a:r>
              <a:rPr lang="en-US" sz="3000" dirty="0" smtClean="0"/>
              <a:t>code</a:t>
            </a:r>
            <a:endParaRPr lang="en-US" sz="3000" dirty="0" smtClean="0"/>
          </a:p>
          <a:p>
            <a:r>
              <a:rPr lang="en-US" sz="3000" dirty="0" smtClean="0"/>
              <a:t>Buildings can contain doorways, windows and </a:t>
            </a:r>
            <a:r>
              <a:rPr lang="en-US" sz="3000" dirty="0" smtClean="0"/>
              <a:t>stairs</a:t>
            </a:r>
            <a:endParaRPr lang="en-US" sz="3000" dirty="0" smtClean="0"/>
          </a:p>
          <a:p>
            <a:r>
              <a:rPr lang="en-US" sz="3000" dirty="0" smtClean="0"/>
              <a:t>To access the Building Editor, go to the </a:t>
            </a:r>
            <a:r>
              <a:rPr lang="en-US" sz="3000" b="1" dirty="0" smtClean="0"/>
              <a:t>Edit</a:t>
            </a:r>
            <a:r>
              <a:rPr lang="en-US" sz="3000" dirty="0" smtClean="0"/>
              <a:t> menu and select </a:t>
            </a:r>
            <a:r>
              <a:rPr lang="en-US" sz="3000" b="1" dirty="0" smtClean="0"/>
              <a:t>Building </a:t>
            </a:r>
            <a:r>
              <a:rPr lang="en-US" sz="3000" b="1" dirty="0" smtClean="0"/>
              <a:t>Editor</a:t>
            </a:r>
            <a:endParaRPr lang="en-US" sz="3000" b="1" dirty="0" smtClean="0"/>
          </a:p>
          <a:p>
            <a:r>
              <a:rPr lang="en-US" sz="3000" dirty="0" smtClean="0"/>
              <a:t>At the end of the construction process, the Building Creator creates an SDF file </a:t>
            </a:r>
            <a:r>
              <a:rPr lang="en-US" sz="3000" dirty="0" smtClean="0"/>
              <a:t>that can </a:t>
            </a:r>
            <a:r>
              <a:rPr lang="en-US" sz="3000" dirty="0" smtClean="0"/>
              <a:t>be used in </a:t>
            </a:r>
            <a:r>
              <a:rPr lang="en-US" sz="3000" dirty="0" smtClean="0"/>
              <a:t>Gazebo</a:t>
            </a:r>
            <a:endParaRPr lang="en-US" sz="3000" dirty="0" smtClean="0"/>
          </a:p>
          <a:p>
            <a:pPr lvl="1"/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Editor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2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Building in Gazebo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780200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a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are happy with a world it can be saved through the File-&gt;Save As menu.</a:t>
            </a:r>
          </a:p>
          <a:p>
            <a:r>
              <a:rPr lang="en-US" dirty="0" smtClean="0"/>
              <a:t>Enter my_world.sdf as the file name and click OK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971800"/>
            <a:ext cx="4419600" cy="341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 smtClean="0"/>
              <a:t>Gazebo is a multi-robot simulator</a:t>
            </a:r>
          </a:p>
          <a:p>
            <a:r>
              <a:rPr lang="en-US" sz="3000" dirty="0" smtClean="0"/>
              <a:t>Like Stage, it is capable of simulating a population of robots, sensors and objects, but does so in </a:t>
            </a:r>
            <a:r>
              <a:rPr lang="en-US" sz="3000" dirty="0" smtClean="0"/>
              <a:t>a 3D world</a:t>
            </a:r>
            <a:endParaRPr lang="en-US" sz="3000" dirty="0" smtClean="0"/>
          </a:p>
          <a:p>
            <a:r>
              <a:rPr lang="en-US" sz="3000" dirty="0" smtClean="0"/>
              <a:t>Includes an accurate simulation of rigid-body physics and generates realistic sensor feedback</a:t>
            </a:r>
          </a:p>
          <a:p>
            <a:r>
              <a:rPr lang="en-US" sz="3000" dirty="0" smtClean="0"/>
              <a:t>Allows code designed to operate a physical robot to be executed in an artificial environment</a:t>
            </a:r>
          </a:p>
          <a:p>
            <a:r>
              <a:rPr lang="en-US" sz="3000" dirty="0" smtClean="0"/>
              <a:t>Gazebo is </a:t>
            </a:r>
            <a:r>
              <a:rPr lang="en-US" sz="3000" dirty="0" smtClean="0"/>
              <a:t>under active development at the OSRF (Open </a:t>
            </a:r>
            <a:r>
              <a:rPr lang="en-US" sz="3000" dirty="0" smtClean="0"/>
              <a:t>Source Robotics </a:t>
            </a:r>
            <a:r>
              <a:rPr lang="en-US" sz="3000" dirty="0" smtClean="0"/>
              <a:t>Foundation)</a:t>
            </a:r>
          </a:p>
          <a:p>
            <a:r>
              <a:rPr lang="en-US" sz="3000" dirty="0" smtClean="0">
                <a:hlinkClick r:id="rId2"/>
              </a:rPr>
              <a:t>Gazebo Demo</a:t>
            </a:r>
            <a:endParaRPr lang="en-US" sz="3000" dirty="0" smtClean="0"/>
          </a:p>
          <a:p>
            <a:endParaRPr lang="en-US" sz="3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saved world may be loaded on the command line:</a:t>
            </a:r>
          </a:p>
          <a:p>
            <a:endParaRPr lang="en-US" dirty="0" smtClean="0"/>
          </a:p>
          <a:p>
            <a:r>
              <a:rPr lang="en-US" dirty="0" smtClean="0"/>
              <a:t>The filename must be in the current working directory, or you must specify the complete </a:t>
            </a:r>
            <a:r>
              <a:rPr lang="en-US" dirty="0" smtClean="0"/>
              <a:t>path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2362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gazebo my_world.sdf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Description Format (SDF)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hlinkClick r:id="rId2"/>
              </a:rPr>
              <a:t>SDF</a:t>
            </a:r>
            <a:r>
              <a:rPr lang="en-US" sz="3000" dirty="0" smtClean="0"/>
              <a:t> is an XML file that contains a complete description for everything from the world level down to the robot level, including:</a:t>
            </a:r>
          </a:p>
          <a:p>
            <a:pPr lvl="1"/>
            <a:r>
              <a:rPr lang="en-US" b="1" dirty="0" smtClean="0"/>
              <a:t>Scene</a:t>
            </a:r>
            <a:r>
              <a:rPr lang="en-US" dirty="0" smtClean="0"/>
              <a:t>: Ambient lighting, sky properties, shadows.</a:t>
            </a:r>
          </a:p>
          <a:p>
            <a:pPr lvl="1"/>
            <a:r>
              <a:rPr lang="en-US" b="1" dirty="0" smtClean="0"/>
              <a:t>Physics</a:t>
            </a:r>
            <a:r>
              <a:rPr lang="en-US" dirty="0" smtClean="0"/>
              <a:t>: Gravity, time step, physics engine.</a:t>
            </a:r>
          </a:p>
          <a:p>
            <a:pPr lvl="1"/>
            <a:r>
              <a:rPr lang="en-US" b="1" dirty="0" smtClean="0"/>
              <a:t>Models</a:t>
            </a:r>
            <a:r>
              <a:rPr lang="en-US" dirty="0" smtClean="0"/>
              <a:t>: Collection of links, collision objects, joints, and sensors.</a:t>
            </a:r>
          </a:p>
          <a:p>
            <a:pPr lvl="1"/>
            <a:r>
              <a:rPr lang="en-US" b="1" dirty="0" smtClean="0"/>
              <a:t>Lights</a:t>
            </a:r>
            <a:r>
              <a:rPr lang="en-US" dirty="0" smtClean="0"/>
              <a:t>: Point, spot, and directional light sources.</a:t>
            </a:r>
          </a:p>
          <a:p>
            <a:pPr lvl="1"/>
            <a:r>
              <a:rPr lang="en-US" b="1" dirty="0" err="1" smtClean="0"/>
              <a:t>Plugins</a:t>
            </a:r>
            <a:r>
              <a:rPr lang="en-US" dirty="0" smtClean="0"/>
              <a:t>: World, model, sensor, and system </a:t>
            </a:r>
            <a:r>
              <a:rPr lang="en-US" dirty="0" err="1" smtClean="0"/>
              <a:t>plugins</a:t>
            </a:r>
            <a:r>
              <a:rPr lang="en-US" dirty="0" smtClean="0"/>
              <a:t>.	</a:t>
            </a:r>
          </a:p>
          <a:p>
            <a:r>
              <a:rPr lang="en-US" sz="3000" dirty="0" smtClean="0">
                <a:hlinkClick r:id="rId3"/>
              </a:rPr>
              <a:t>http://gazebosim.org/sdf.html</a:t>
            </a:r>
            <a:endParaRPr lang="en-US" sz="3000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SDF </a:t>
            </a:r>
            <a:r>
              <a:rPr lang="en-US" dirty="0" err="1" smtClean="0"/>
              <a:t>vs</a:t>
            </a:r>
            <a:r>
              <a:rPr lang="en-US" dirty="0" smtClean="0"/>
              <a:t> URDF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URDF can only specify the kinematic and dynamic properties of a single robot in </a:t>
            </a:r>
            <a:r>
              <a:rPr lang="en-US" sz="3000" dirty="0" smtClean="0"/>
              <a:t>isolation</a:t>
            </a:r>
            <a:endParaRPr lang="en-US" sz="3000" dirty="0" smtClean="0"/>
          </a:p>
          <a:p>
            <a:pPr lvl="1"/>
            <a:r>
              <a:rPr lang="en-US" dirty="0" smtClean="0"/>
              <a:t>URDF can not specify the pose of the robot itself within a </a:t>
            </a:r>
            <a:r>
              <a:rPr lang="en-US" dirty="0" smtClean="0"/>
              <a:t>world</a:t>
            </a:r>
          </a:p>
          <a:p>
            <a:pPr lvl="1"/>
            <a:r>
              <a:rPr lang="en-US" dirty="0" smtClean="0"/>
              <a:t>It cannot </a:t>
            </a:r>
            <a:r>
              <a:rPr lang="en-US" dirty="0" smtClean="0"/>
              <a:t>specify </a:t>
            </a:r>
            <a:r>
              <a:rPr lang="en-US" dirty="0" smtClean="0"/>
              <a:t>objects that </a:t>
            </a:r>
            <a:r>
              <a:rPr lang="en-US" dirty="0" smtClean="0"/>
              <a:t>are not robots, such as lights, </a:t>
            </a:r>
            <a:r>
              <a:rPr lang="en-US" dirty="0" err="1" smtClean="0"/>
              <a:t>heightmaps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Lacks </a:t>
            </a:r>
            <a:r>
              <a:rPr lang="en-US" dirty="0" smtClean="0"/>
              <a:t>friction and other </a:t>
            </a:r>
            <a:r>
              <a:rPr lang="en-US" dirty="0" smtClean="0"/>
              <a:t>properties</a:t>
            </a:r>
            <a:endParaRPr lang="en-US" dirty="0" smtClean="0"/>
          </a:p>
          <a:p>
            <a:r>
              <a:rPr lang="en-US" sz="3000" dirty="0" smtClean="0"/>
              <a:t>SDF </a:t>
            </a:r>
            <a:r>
              <a:rPr lang="en-US" sz="3000" dirty="0" smtClean="0"/>
              <a:t>is a complete description for everything from the world level down to the robot </a:t>
            </a:r>
            <a:r>
              <a:rPr lang="en-US" sz="3000" dirty="0" smtClean="0"/>
              <a:t>level</a:t>
            </a:r>
            <a:endParaRPr lang="en-US" sz="3000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Description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world description file contains all the elements in a simulation, including robots, lights, sensors, and static </a:t>
            </a:r>
            <a:r>
              <a:rPr lang="en-US" dirty="0" smtClean="0"/>
              <a:t>objects</a:t>
            </a:r>
            <a:endParaRPr lang="en-US" dirty="0" smtClean="0"/>
          </a:p>
          <a:p>
            <a:r>
              <a:rPr lang="en-US" dirty="0" smtClean="0"/>
              <a:t>This file is formatted using SDF </a:t>
            </a:r>
            <a:r>
              <a:rPr lang="en-US" dirty="0" smtClean="0"/>
              <a:t>and </a:t>
            </a:r>
            <a:r>
              <a:rPr lang="en-US" dirty="0" smtClean="0"/>
              <a:t>has a .world extension</a:t>
            </a:r>
          </a:p>
          <a:p>
            <a:r>
              <a:rPr lang="en-US" dirty="0" smtClean="0"/>
              <a:t>The Gazebo server (</a:t>
            </a:r>
            <a:r>
              <a:rPr lang="en-US" dirty="0" err="1" smtClean="0"/>
              <a:t>gzserver</a:t>
            </a:r>
            <a:r>
              <a:rPr lang="en-US" dirty="0" smtClean="0"/>
              <a:t>) reads this file to generate and populate a </a:t>
            </a:r>
            <a:r>
              <a:rPr lang="en-US" dirty="0" smtClean="0"/>
              <a:t>world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World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Gazebo ships with a </a:t>
            </a:r>
            <a:r>
              <a:rPr lang="en-US" sz="3000" dirty="0" smtClean="0"/>
              <a:t>number of example </a:t>
            </a:r>
            <a:r>
              <a:rPr lang="en-US" sz="3000" dirty="0" smtClean="0"/>
              <a:t>worlds</a:t>
            </a:r>
            <a:endParaRPr lang="en-US" sz="3000" dirty="0" smtClean="0"/>
          </a:p>
          <a:p>
            <a:r>
              <a:rPr lang="en-US" sz="3000" dirty="0" smtClean="0"/>
              <a:t>World files are found within the /worlds directory of your Gazebo resource </a:t>
            </a:r>
            <a:r>
              <a:rPr lang="en-US" sz="3000" dirty="0" smtClean="0"/>
              <a:t>path</a:t>
            </a:r>
            <a:endParaRPr lang="en-US" sz="3000" dirty="0" smtClean="0"/>
          </a:p>
          <a:p>
            <a:pPr lvl="1"/>
            <a:r>
              <a:rPr lang="en-US" dirty="0" smtClean="0"/>
              <a:t>A typical path might be /</a:t>
            </a:r>
            <a:r>
              <a:rPr lang="en-US" dirty="0" err="1" smtClean="0"/>
              <a:t>usr</a:t>
            </a:r>
            <a:r>
              <a:rPr lang="en-US" dirty="0" smtClean="0"/>
              <a:t>/share/gazebo-2.0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gazebo_ros</a:t>
            </a:r>
            <a:r>
              <a:rPr lang="en-US" dirty="0" smtClean="0"/>
              <a:t> package there are built-in launch files that load some of these world files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/>
              <a:t>example, to </a:t>
            </a:r>
            <a:r>
              <a:rPr lang="en-US" dirty="0" smtClean="0"/>
              <a:t>launch </a:t>
            </a:r>
            <a:r>
              <a:rPr lang="en-US" dirty="0" err="1" smtClean="0"/>
              <a:t>willowgarage_world</a:t>
            </a:r>
            <a:r>
              <a:rPr lang="en-US" dirty="0" smtClean="0"/>
              <a:t> </a:t>
            </a:r>
            <a:r>
              <a:rPr lang="en-US" dirty="0" smtClean="0"/>
              <a:t>type: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1054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roslaunch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willowgarage_world.launch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willowgarage.world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53943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&lt;?xml version="1.0" ?&gt;</a:t>
            </a:r>
          </a:p>
          <a:p>
            <a:pPr marL="0" lvl="1"/>
            <a:r>
              <a:rPr lang="en-US" sz="1600" dirty="0" smtClean="0"/>
              <a:t>&lt;</a:t>
            </a:r>
            <a:r>
              <a:rPr lang="en-US" sz="1600" dirty="0" err="1" smtClean="0"/>
              <a:t>sdf</a:t>
            </a:r>
            <a:r>
              <a:rPr lang="en-US" sz="1600" dirty="0" smtClean="0"/>
              <a:t> version="1.4"&gt;</a:t>
            </a:r>
          </a:p>
          <a:p>
            <a:pPr marL="0" lvl="1"/>
            <a:r>
              <a:rPr lang="en-US" sz="1600" dirty="0" smtClean="0"/>
              <a:t>  &lt;world name="default"&gt;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&gt;model://ground_plane&lt;/uri&gt;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&gt;model://sun&lt;/uri&gt;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&gt;model://willowgarage&lt;/uri&gt;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&lt;/world&gt;</a:t>
            </a:r>
          </a:p>
          <a:p>
            <a:pPr marL="0" lvl="1"/>
            <a:r>
              <a:rPr lang="en-US" sz="1600" dirty="0" smtClean="0"/>
              <a:t>&lt;/</a:t>
            </a:r>
            <a:r>
              <a:rPr lang="en-US" sz="1600" dirty="0" err="1" smtClean="0"/>
              <a:t>sdf</a:t>
            </a:r>
            <a:r>
              <a:rPr lang="en-US" sz="1600" dirty="0" smtClean="0"/>
              <a:t>&gt;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5029200"/>
            <a:ext cx="8686800" cy="1549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this world file snippet you can see that three models are </a:t>
            </a:r>
            <a:r>
              <a:rPr lang="en-US" dirty="0" smtClean="0"/>
              <a:t>referenced</a:t>
            </a:r>
            <a:endParaRPr lang="en-US" dirty="0" smtClean="0"/>
          </a:p>
          <a:p>
            <a:r>
              <a:rPr lang="en-US" dirty="0" smtClean="0"/>
              <a:t>The three models are searched for within your local Gazebo Model </a:t>
            </a:r>
            <a:r>
              <a:rPr lang="en-US" dirty="0" smtClean="0"/>
              <a:t>Database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not found there, they are automatically pulled from Gazebo's online </a:t>
            </a:r>
            <a:r>
              <a:rPr lang="en-US" dirty="0" smtClean="0"/>
              <a:t>database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World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gazebo_ros</a:t>
            </a:r>
            <a:r>
              <a:rPr lang="en-US" dirty="0" smtClean="0"/>
              <a:t> package there are built-in launch files that load some of these world files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/>
              <a:t>example, to </a:t>
            </a:r>
            <a:r>
              <a:rPr lang="en-US" dirty="0" smtClean="0"/>
              <a:t>launch </a:t>
            </a:r>
            <a:r>
              <a:rPr lang="en-US" dirty="0" err="1" smtClean="0"/>
              <a:t>willowgarage_world</a:t>
            </a:r>
            <a:r>
              <a:rPr lang="en-US" dirty="0" smtClean="0"/>
              <a:t> </a:t>
            </a:r>
            <a:r>
              <a:rPr lang="en-US" dirty="0" smtClean="0"/>
              <a:t>type: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29718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roslaunch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willowgarage_world.launch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willowgarage_world.launch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293209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&lt;launch&gt;</a:t>
            </a:r>
          </a:p>
          <a:p>
            <a:pPr marL="0" lvl="1"/>
            <a:r>
              <a:rPr lang="en-US" sz="1600" dirty="0" smtClean="0"/>
              <a:t>  &lt;!-- We resume the logic in </a:t>
            </a:r>
            <a:r>
              <a:rPr lang="en-US" sz="1600" dirty="0" err="1" smtClean="0"/>
              <a:t>empty_world.launch</a:t>
            </a:r>
            <a:r>
              <a:rPr lang="en-US" sz="1600" dirty="0" smtClean="0"/>
              <a:t>, changing only the name of the world to be launched --&gt;</a:t>
            </a:r>
          </a:p>
          <a:p>
            <a:pPr marL="0" lvl="1"/>
            <a:r>
              <a:rPr lang="en-US" sz="1600" dirty="0" smtClean="0"/>
              <a:t>  &lt;include file="$(find </a:t>
            </a:r>
            <a:r>
              <a:rPr lang="en-US" sz="1600" dirty="0" err="1" smtClean="0"/>
              <a:t>gazebo_ros</a:t>
            </a:r>
            <a:r>
              <a:rPr lang="en-US" sz="1600" dirty="0" smtClean="0"/>
              <a:t>)/launch/</a:t>
            </a:r>
            <a:r>
              <a:rPr lang="en-US" sz="1600" dirty="0" err="1" smtClean="0"/>
              <a:t>empty_world.launch</a:t>
            </a:r>
            <a:r>
              <a:rPr lang="en-US" sz="1600" dirty="0" smtClean="0"/>
              <a:t>"&gt;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world_name</a:t>
            </a:r>
            <a:r>
              <a:rPr lang="en-US" sz="1600" dirty="0" smtClean="0"/>
              <a:t>" value="worlds/</a:t>
            </a:r>
            <a:r>
              <a:rPr lang="en-US" sz="1600" dirty="0" err="1" smtClean="0"/>
              <a:t>willowgarage.world</a:t>
            </a:r>
            <a:r>
              <a:rPr lang="en-US" sz="1600" dirty="0" smtClean="0"/>
              <a:t>"/&gt; &lt;!-- Note: the </a:t>
            </a:r>
            <a:r>
              <a:rPr lang="en-US" sz="1600" dirty="0" err="1" smtClean="0"/>
              <a:t>world_name</a:t>
            </a:r>
            <a:r>
              <a:rPr lang="en-US" sz="1600" dirty="0" smtClean="0"/>
              <a:t> is with respect to GAZEBO_RESOURCE_PATH environmental variable --&gt;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name="paused" value="false"/&gt;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use_sim_time</a:t>
            </a:r>
            <a:r>
              <a:rPr lang="en-US" sz="1600" dirty="0" smtClean="0"/>
              <a:t>" value="true"/&gt;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gui</a:t>
            </a:r>
            <a:r>
              <a:rPr lang="en-US" sz="1600" dirty="0" smtClean="0"/>
              <a:t>" value="true"/&gt;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name="headless" value="false"/&gt;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name="debug" value="false"/&gt;</a:t>
            </a:r>
          </a:p>
          <a:p>
            <a:pPr marL="0" lvl="1"/>
            <a:r>
              <a:rPr lang="en-US" sz="1600" dirty="0" smtClean="0"/>
              <a:t>  &lt;/include&gt;</a:t>
            </a:r>
          </a:p>
          <a:p>
            <a:pPr marL="0" lvl="1"/>
            <a:r>
              <a:rPr lang="en-US" sz="1600" dirty="0" smtClean="0"/>
              <a:t>&lt;/launch&gt;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4724400"/>
            <a:ext cx="8686800" cy="1854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launch file </a:t>
            </a:r>
            <a:r>
              <a:rPr lang="en-US" dirty="0" smtClean="0"/>
              <a:t>inherits </a:t>
            </a:r>
            <a:r>
              <a:rPr lang="en-US" dirty="0" smtClean="0"/>
              <a:t>most of the necessary functionality from </a:t>
            </a:r>
            <a:r>
              <a:rPr lang="en-US" dirty="0" err="1" smtClean="0"/>
              <a:t>empty_world.launch</a:t>
            </a:r>
            <a:endParaRPr lang="en-US" dirty="0" smtClean="0"/>
          </a:p>
          <a:p>
            <a:r>
              <a:rPr lang="en-US" dirty="0" smtClean="0"/>
              <a:t>The only parameter we need to change is the </a:t>
            </a:r>
            <a:r>
              <a:rPr lang="en-US" dirty="0" err="1" smtClean="0"/>
              <a:t>world_name</a:t>
            </a:r>
            <a:r>
              <a:rPr lang="en-US" dirty="0" smtClean="0"/>
              <a:t> parameter, substituting the </a:t>
            </a:r>
            <a:r>
              <a:rPr lang="en-US" dirty="0" err="1" smtClean="0"/>
              <a:t>empty.world</a:t>
            </a:r>
            <a:r>
              <a:rPr lang="en-US" dirty="0" smtClean="0"/>
              <a:t> world file with </a:t>
            </a:r>
            <a:r>
              <a:rPr lang="en-US" dirty="0" err="1" smtClean="0"/>
              <a:t>willowgarage.world</a:t>
            </a:r>
            <a:endParaRPr lang="en-US" dirty="0" smtClean="0"/>
          </a:p>
          <a:p>
            <a:r>
              <a:rPr lang="en-US" dirty="0" smtClean="0"/>
              <a:t>The other arguments are simply set to their default </a:t>
            </a:r>
            <a:r>
              <a:rPr lang="en-US" dirty="0" smtClean="0"/>
              <a:t>values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Willow Garage World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80200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model file uses the same SDF format as world files, but </a:t>
            </a:r>
            <a:r>
              <a:rPr lang="en-US" dirty="0" smtClean="0"/>
              <a:t>contains only a </a:t>
            </a:r>
            <a:r>
              <a:rPr lang="en-US" dirty="0" smtClean="0"/>
              <a:t>single &lt;model</a:t>
            </a:r>
            <a:r>
              <a:rPr lang="en-US" dirty="0" smtClean="0"/>
              <a:t>&gt; tag</a:t>
            </a:r>
            <a:endParaRPr lang="en-US" dirty="0" smtClean="0"/>
          </a:p>
          <a:p>
            <a:r>
              <a:rPr lang="en-US" dirty="0" smtClean="0"/>
              <a:t>Once a model file is created, it can be included in a world file using the following SDF syntax:</a:t>
            </a:r>
          </a:p>
          <a:p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</a:t>
            </a:r>
            <a:r>
              <a:rPr lang="en-US" dirty="0" smtClean="0"/>
              <a:t>also include </a:t>
            </a:r>
            <a:r>
              <a:rPr lang="en-US" dirty="0" smtClean="0"/>
              <a:t>any model from the </a:t>
            </a:r>
            <a:r>
              <a:rPr lang="en-US" dirty="0" smtClean="0"/>
              <a:t>online database </a:t>
            </a:r>
            <a:r>
              <a:rPr lang="en-US" dirty="0" smtClean="0"/>
              <a:t>and the necessary content will be downloaded at </a:t>
            </a:r>
            <a:r>
              <a:rPr lang="en-US" dirty="0" smtClean="0"/>
              <a:t>runtime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429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&lt;include filename="</a:t>
            </a:r>
            <a:r>
              <a:rPr lang="en-US" sz="2000" dirty="0" err="1" smtClean="0"/>
              <a:t>model_file_name</a:t>
            </a:r>
            <a:r>
              <a:rPr lang="en-US" sz="2000" dirty="0" smtClean="0"/>
              <a:t>"/&gt;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Dynamics Simulation</a:t>
            </a:r>
          </a:p>
          <a:p>
            <a:r>
              <a:rPr lang="en-US" dirty="0" smtClean="0"/>
              <a:t>3D </a:t>
            </a:r>
            <a:r>
              <a:rPr lang="en-US" dirty="0" smtClean="0"/>
              <a:t>Models </a:t>
            </a:r>
            <a:r>
              <a:rPr lang="en-US" dirty="0" smtClean="0"/>
              <a:t>Building </a:t>
            </a:r>
            <a:r>
              <a:rPr lang="en-US" dirty="0" smtClean="0"/>
              <a:t>Editor</a:t>
            </a:r>
          </a:p>
          <a:p>
            <a:r>
              <a:rPr lang="en-US" dirty="0" smtClean="0"/>
              <a:t>Advanced </a:t>
            </a:r>
            <a:r>
              <a:rPr lang="en-US" dirty="0" smtClean="0"/>
              <a:t>3D Graphics</a:t>
            </a:r>
          </a:p>
          <a:p>
            <a:r>
              <a:rPr lang="en-US" dirty="0" smtClean="0"/>
              <a:t>Support for different types of sensors</a:t>
            </a:r>
          </a:p>
          <a:p>
            <a:r>
              <a:rPr lang="en-US" dirty="0" smtClean="0"/>
              <a:t>Robot Models </a:t>
            </a:r>
            <a:endParaRPr lang="en-US" dirty="0" smtClean="0"/>
          </a:p>
          <a:p>
            <a:r>
              <a:rPr lang="en-US" dirty="0" smtClean="0"/>
              <a:t>Support for different objects from simple shapes to complex terrains</a:t>
            </a:r>
          </a:p>
          <a:p>
            <a:r>
              <a:rPr lang="en-US" dirty="0" smtClean="0"/>
              <a:t>Programmatic Interfaces</a:t>
            </a:r>
          </a:p>
          <a:p>
            <a:pPr lvl="1"/>
            <a:r>
              <a:rPr lang="en-US" dirty="0" smtClean="0"/>
              <a:t>Support for ROS</a:t>
            </a:r>
          </a:p>
          <a:p>
            <a:pPr lvl="1"/>
            <a:r>
              <a:rPr lang="en-US" dirty="0" smtClean="0"/>
              <a:t>API for custom interfaces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</a:t>
            </a:r>
            <a:r>
              <a:rPr lang="en-US" dirty="0" smtClean="0"/>
              <a:t> Model SDF File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1219200"/>
            <a:ext cx="7620000" cy="5262979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&lt;?xml version="1.0" ?&gt;</a:t>
            </a:r>
          </a:p>
          <a:p>
            <a:pPr marL="0" lvl="1"/>
            <a:r>
              <a:rPr lang="en-US" sz="1400" dirty="0" smtClean="0"/>
              <a:t>&lt;</a:t>
            </a:r>
            <a:r>
              <a:rPr lang="en-US" sz="1400" dirty="0" err="1" smtClean="0"/>
              <a:t>sdf</a:t>
            </a:r>
            <a:r>
              <a:rPr lang="en-US" sz="1400" dirty="0" smtClean="0"/>
              <a:t> version="1.4"&gt;</a:t>
            </a:r>
          </a:p>
          <a:p>
            <a:pPr marL="0" lvl="1"/>
            <a:r>
              <a:rPr lang="en-US" sz="1400" dirty="0" smtClean="0"/>
              <a:t>  &lt;model name="</a:t>
            </a:r>
            <a:r>
              <a:rPr lang="en-US" sz="1400" dirty="0" err="1" smtClean="0"/>
              <a:t>willowgarage</a:t>
            </a:r>
            <a:r>
              <a:rPr lang="en-US" sz="1400" dirty="0" smtClean="0"/>
              <a:t>"&gt;</a:t>
            </a:r>
          </a:p>
          <a:p>
            <a:pPr marL="0" lvl="1"/>
            <a:r>
              <a:rPr lang="en-US" sz="1400" dirty="0" smtClean="0"/>
              <a:t>    &lt;static&gt;true&lt;/static&gt;</a:t>
            </a:r>
          </a:p>
          <a:p>
            <a:pPr marL="0" lvl="1"/>
            <a:r>
              <a:rPr lang="en-US" sz="1400" dirty="0" smtClean="0"/>
              <a:t>    &lt;pose&gt;-20 -20 0 0 0 0&lt;/pose&gt;</a:t>
            </a:r>
          </a:p>
          <a:p>
            <a:pPr marL="0" lvl="1"/>
            <a:r>
              <a:rPr lang="en-US" sz="1400" dirty="0" smtClean="0"/>
              <a:t>    &lt;link name="walls"&gt;</a:t>
            </a:r>
          </a:p>
          <a:p>
            <a:pPr marL="0" lvl="1"/>
            <a:r>
              <a:rPr lang="en-US" sz="1400" dirty="0" smtClean="0"/>
              <a:t>      &lt;collision name="collision"&gt;</a:t>
            </a:r>
          </a:p>
          <a:p>
            <a:pPr marL="0" lvl="1"/>
            <a:r>
              <a:rPr lang="en-US" sz="1400" dirty="0" smtClean="0"/>
              <a:t>        &lt;geometry&gt;</a:t>
            </a:r>
          </a:p>
          <a:p>
            <a:pPr marL="0" lvl="1"/>
            <a:r>
              <a:rPr lang="en-US" sz="1400" dirty="0" smtClean="0"/>
              <a:t>          &lt;mesh&gt;</a:t>
            </a:r>
          </a:p>
          <a:p>
            <a:pPr marL="0" lvl="1"/>
            <a:r>
              <a:rPr lang="en-US" sz="1400" dirty="0" smtClean="0"/>
              <a:t>            &lt;</a:t>
            </a:r>
            <a:r>
              <a:rPr lang="en-US" sz="1400" dirty="0" err="1" smtClean="0"/>
              <a:t>uri</a:t>
            </a:r>
            <a:r>
              <a:rPr lang="en-US" sz="1400" dirty="0" smtClean="0"/>
              <a:t>&gt;model://willowgarage/meshes/willowgarage_collision.dae&lt;/uri&gt;</a:t>
            </a:r>
          </a:p>
          <a:p>
            <a:pPr marL="0" lvl="1"/>
            <a:r>
              <a:rPr lang="en-US" sz="1400" dirty="0" smtClean="0"/>
              <a:t>          &lt;/mesh&gt;</a:t>
            </a:r>
          </a:p>
          <a:p>
            <a:pPr marL="0" lvl="1"/>
            <a:r>
              <a:rPr lang="en-US" sz="1400" dirty="0" smtClean="0"/>
              <a:t>        &lt;/geometry&gt;</a:t>
            </a:r>
          </a:p>
          <a:p>
            <a:pPr marL="0" lvl="1"/>
            <a:r>
              <a:rPr lang="en-US" sz="1400" dirty="0" smtClean="0"/>
              <a:t>      &lt;/collision&gt;</a:t>
            </a:r>
          </a:p>
          <a:p>
            <a:pPr marL="0" lvl="1"/>
            <a:r>
              <a:rPr lang="en-US" sz="1400" dirty="0" smtClean="0"/>
              <a:t>      &lt;visual name="visual"&gt;</a:t>
            </a:r>
          </a:p>
          <a:p>
            <a:pPr marL="0" lvl="1"/>
            <a:r>
              <a:rPr lang="en-US" sz="1400" dirty="0" smtClean="0"/>
              <a:t>        &lt;geometry&gt;</a:t>
            </a:r>
          </a:p>
          <a:p>
            <a:pPr marL="0" lvl="1"/>
            <a:r>
              <a:rPr lang="en-US" sz="1400" dirty="0" smtClean="0"/>
              <a:t>          &lt;mesh&gt;</a:t>
            </a:r>
          </a:p>
          <a:p>
            <a:pPr marL="0" lvl="1"/>
            <a:r>
              <a:rPr lang="en-US" sz="1400" dirty="0" smtClean="0"/>
              <a:t>            &lt;</a:t>
            </a:r>
            <a:r>
              <a:rPr lang="en-US" sz="1400" dirty="0" err="1" smtClean="0"/>
              <a:t>uri</a:t>
            </a:r>
            <a:r>
              <a:rPr lang="en-US" sz="1400" dirty="0" smtClean="0"/>
              <a:t>&gt;model://willowgarage/meshes/willowgarage_visual.dae&lt;/uri&gt;</a:t>
            </a:r>
          </a:p>
          <a:p>
            <a:pPr marL="0" lvl="1"/>
            <a:r>
              <a:rPr lang="en-US" sz="1400" dirty="0" smtClean="0"/>
              <a:t>          &lt;/mesh&gt;</a:t>
            </a:r>
          </a:p>
          <a:p>
            <a:pPr marL="0" lvl="1"/>
            <a:r>
              <a:rPr lang="en-US" sz="1400" dirty="0" smtClean="0"/>
              <a:t>        &lt;/geometry&gt;</a:t>
            </a:r>
          </a:p>
          <a:p>
            <a:pPr marL="0" lvl="1"/>
            <a:r>
              <a:rPr lang="en-US" sz="1400" dirty="0" smtClean="0"/>
              <a:t>        &lt;</a:t>
            </a:r>
            <a:r>
              <a:rPr lang="en-US" sz="1400" dirty="0" err="1" smtClean="0"/>
              <a:t>cast_shadows</a:t>
            </a:r>
            <a:r>
              <a:rPr lang="en-US" sz="1400" dirty="0" smtClean="0"/>
              <a:t>&gt;false&lt;/</a:t>
            </a:r>
            <a:r>
              <a:rPr lang="en-US" sz="1400" dirty="0" err="1" smtClean="0"/>
              <a:t>cast_shadows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&lt;/visual&gt;</a:t>
            </a:r>
          </a:p>
          <a:p>
            <a:pPr marL="0" lvl="1"/>
            <a:r>
              <a:rPr lang="en-US" sz="1400" dirty="0" smtClean="0"/>
              <a:t>    &lt;/link&gt;</a:t>
            </a:r>
          </a:p>
          <a:p>
            <a:pPr marL="0" lvl="1"/>
            <a:r>
              <a:rPr lang="en-US" sz="1400" dirty="0" smtClean="0"/>
              <a:t>  &lt;/model&gt;</a:t>
            </a:r>
          </a:p>
          <a:p>
            <a:pPr marL="0" lvl="1"/>
            <a:r>
              <a:rPr lang="en-US" sz="1400" dirty="0" smtClean="0"/>
              <a:t>&lt;/</a:t>
            </a:r>
            <a:r>
              <a:rPr lang="en-US" sz="1400" dirty="0" err="1" smtClean="0"/>
              <a:t>sdf</a:t>
            </a:r>
            <a:r>
              <a:rPr lang="en-US" sz="1400" dirty="0" smtClean="0"/>
              <a:t>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Components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Links:</a:t>
            </a:r>
            <a:r>
              <a:rPr lang="en-US" dirty="0" smtClean="0"/>
              <a:t> A link contains the physical properties of one body of the </a:t>
            </a:r>
            <a:r>
              <a:rPr lang="en-US" dirty="0" smtClean="0"/>
              <a:t>model. </a:t>
            </a:r>
            <a:r>
              <a:rPr lang="en-US" dirty="0" smtClean="0"/>
              <a:t>This can be a wheel, or a link in a joint chain. </a:t>
            </a:r>
          </a:p>
          <a:p>
            <a:pPr lvl="1"/>
            <a:r>
              <a:rPr lang="en-US" dirty="0" smtClean="0"/>
              <a:t>Each link may contain many collision, visual and sensor elements</a:t>
            </a:r>
          </a:p>
          <a:p>
            <a:r>
              <a:rPr lang="en-US" b="1" dirty="0" smtClean="0"/>
              <a:t>Collision:</a:t>
            </a:r>
            <a:r>
              <a:rPr lang="en-US" dirty="0" smtClean="0"/>
              <a:t> A collision element encapsulates a geometry that is used to collision checking.</a:t>
            </a:r>
          </a:p>
          <a:p>
            <a:pPr lvl="1"/>
            <a:r>
              <a:rPr lang="en-US" dirty="0" smtClean="0"/>
              <a:t>This can be a simple shape (which is preferred), or a triangle mesh (which consumes greater resources). </a:t>
            </a:r>
            <a:endParaRPr lang="en-US" dirty="0" smtClean="0"/>
          </a:p>
          <a:p>
            <a:r>
              <a:rPr lang="en-US" b="1" dirty="0" smtClean="0"/>
              <a:t>Visual:</a:t>
            </a:r>
            <a:r>
              <a:rPr lang="en-US" dirty="0" smtClean="0"/>
              <a:t> A visual element is used to visualize parts of a link. </a:t>
            </a:r>
          </a:p>
          <a:p>
            <a:r>
              <a:rPr lang="en-US" b="1" dirty="0" smtClean="0"/>
              <a:t>Inertial</a:t>
            </a:r>
            <a:r>
              <a:rPr lang="en-US" b="1" dirty="0" smtClean="0"/>
              <a:t>:</a:t>
            </a:r>
            <a:r>
              <a:rPr lang="en-US" dirty="0" smtClean="0"/>
              <a:t> The inertial element describes the dynamic properties of the link, such as mass and rotational inertia matrix.</a:t>
            </a:r>
          </a:p>
          <a:p>
            <a:r>
              <a:rPr lang="en-US" b="1" dirty="0" smtClean="0"/>
              <a:t>Sensor:</a:t>
            </a:r>
            <a:r>
              <a:rPr lang="en-US" dirty="0" smtClean="0"/>
              <a:t> A sensor collects data from the world for use in </a:t>
            </a:r>
            <a:r>
              <a:rPr lang="en-US" dirty="0" err="1" smtClean="0"/>
              <a:t>plugins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Joints:</a:t>
            </a:r>
            <a:r>
              <a:rPr lang="en-US" dirty="0" smtClean="0"/>
              <a:t> A joint connects two links. </a:t>
            </a:r>
          </a:p>
          <a:p>
            <a:pPr lvl="1"/>
            <a:r>
              <a:rPr lang="en-US" dirty="0" smtClean="0"/>
              <a:t>A parent and child relationship is established along with other parameters such as axis of rotation, and joint limits.</a:t>
            </a:r>
          </a:p>
          <a:p>
            <a:r>
              <a:rPr lang="en-US" b="1" dirty="0" err="1" smtClean="0"/>
              <a:t>Plugins</a:t>
            </a:r>
            <a:r>
              <a:rPr lang="en-US" b="1" dirty="0" smtClean="0"/>
              <a:t>:</a:t>
            </a:r>
            <a:r>
              <a:rPr lang="en-US" dirty="0" smtClean="0"/>
              <a:t> A shared library created by a 3D party to control a model.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+ ROS </a:t>
            </a:r>
            <a:r>
              <a:rPr lang="en-US" dirty="0" err="1" smtClean="0"/>
              <a:t>Integartion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set of ROS packages for interfacing with Gazebo are </a:t>
            </a:r>
            <a:r>
              <a:rPr lang="en-US" dirty="0" smtClean="0"/>
              <a:t>contained in </a:t>
            </a:r>
            <a:r>
              <a:rPr lang="en-US" dirty="0" err="1" smtClean="0">
                <a:hlinkClick r:id="rId2"/>
              </a:rPr>
              <a:t>gazebo_ros_pkgs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This package provides the necessary interfaces to simulate a robot in Gazebo using ROS messages, services and dynamic </a:t>
            </a:r>
            <a:r>
              <a:rPr lang="en-US" dirty="0" smtClean="0"/>
              <a:t>reconfigure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+ ROS Integration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30722" name="Picture 2" descr="File:Gazebo ros ap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95400"/>
            <a:ext cx="6400800" cy="494907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ROS Topics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00200"/>
            <a:ext cx="5562600" cy="35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ROS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257801" cy="440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</a:t>
            </a:r>
            <a:r>
              <a:rPr lang="en-US" dirty="0" smtClean="0"/>
              <a:t>ROS </a:t>
            </a:r>
            <a:r>
              <a:rPr lang="en-US" dirty="0" smtClean="0"/>
              <a:t>Package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</a:t>
            </a:r>
            <a:r>
              <a:rPr lang="en-US" dirty="0" err="1" smtClean="0"/>
              <a:t>Gazebo+ROS</a:t>
            </a:r>
            <a:r>
              <a:rPr lang="en-US" dirty="0" smtClean="0"/>
              <a:t> package structure: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robot's model and description are located in a package named </a:t>
            </a:r>
            <a:r>
              <a:rPr lang="en-US" b="1" dirty="0" smtClean="0"/>
              <a:t>/</a:t>
            </a:r>
            <a:r>
              <a:rPr lang="en-US" b="1" dirty="0" err="1" smtClean="0"/>
              <a:t>MYROBOT_description</a:t>
            </a:r>
            <a:r>
              <a:rPr lang="en-US" dirty="0" smtClean="0"/>
              <a:t> </a:t>
            </a:r>
          </a:p>
          <a:p>
            <a:pPr lvl="1"/>
            <a:r>
              <a:rPr lang="en-US" dirty="0" smtClean="0"/>
              <a:t>The world and launch files used with Gazebo is located in a package named </a:t>
            </a:r>
            <a:r>
              <a:rPr lang="en-US" b="1" dirty="0" smtClean="0"/>
              <a:t>/</a:t>
            </a:r>
            <a:r>
              <a:rPr lang="en-US" b="1" dirty="0" err="1" smtClean="0"/>
              <a:t>MYROBOT_gazebo</a:t>
            </a:r>
            <a:endParaRPr lang="en-US" b="1" dirty="0" smtClean="0"/>
          </a:p>
          <a:p>
            <a:r>
              <a:rPr lang="en-US" dirty="0" smtClean="0"/>
              <a:t>Replace MYROBOT with the name of your robot or something like “test” if you don’t have one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ROS Package Structure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447800"/>
            <a:ext cx="3085103" cy="4343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the following tutorial we'll make an empty world with a ground, a sun, a gas station and an r2d2 robot</a:t>
            </a:r>
          </a:p>
          <a:p>
            <a:r>
              <a:rPr lang="en-US" dirty="0" smtClean="0"/>
              <a:t>Create ROS packages r2d2_gazebo and r2d2_description: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Within the r2d2_gazebo package, create a launch folder</a:t>
            </a:r>
          </a:p>
          <a:p>
            <a:r>
              <a:rPr lang="en-US" dirty="0" smtClean="0"/>
              <a:t>In the launch folder create a r2d2.launch file with the following contents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276600"/>
            <a:ext cx="7620000" cy="101566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cd</a:t>
            </a:r>
            <a:r>
              <a:rPr lang="en-US" sz="2000" dirty="0" smtClean="0"/>
              <a:t> ~/</a:t>
            </a:r>
            <a:r>
              <a:rPr lang="en-US" sz="2000" dirty="0" err="1" smtClean="0"/>
              <a:t>catkin_ws</a:t>
            </a:r>
            <a:endParaRPr lang="en-US" sz="2000" dirty="0" smtClean="0"/>
          </a:p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catkin_create_pkg</a:t>
            </a:r>
            <a:r>
              <a:rPr lang="en-US" sz="2000" dirty="0" smtClean="0"/>
              <a:t> r2d2_gazebo</a:t>
            </a:r>
          </a:p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catkin_create_pkg</a:t>
            </a:r>
            <a:r>
              <a:rPr lang="en-US" sz="2000" dirty="0" smtClean="0"/>
              <a:t> r2d2_description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r2d2.launch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447800"/>
            <a:ext cx="7620000" cy="230832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&lt;launch&gt;</a:t>
            </a:r>
          </a:p>
          <a:p>
            <a:pPr marL="0" lvl="1"/>
            <a:r>
              <a:rPr lang="en-US" dirty="0" smtClean="0"/>
              <a:t>  &lt;!-- We resume the logic in </a:t>
            </a:r>
            <a:r>
              <a:rPr lang="en-US" dirty="0" err="1" smtClean="0"/>
              <a:t>empty_world.launch</a:t>
            </a:r>
            <a:r>
              <a:rPr lang="en-US" dirty="0" smtClean="0"/>
              <a:t>, changing only the name of the world to be launched --&gt;</a:t>
            </a:r>
          </a:p>
          <a:p>
            <a:pPr marL="0" lvl="1"/>
            <a:r>
              <a:rPr lang="en-US" dirty="0" smtClean="0"/>
              <a:t>  &lt;include file="$(find </a:t>
            </a:r>
            <a:r>
              <a:rPr lang="en-US" dirty="0" err="1" smtClean="0"/>
              <a:t>gazebo_ros</a:t>
            </a:r>
            <a:r>
              <a:rPr lang="en-US" dirty="0" smtClean="0"/>
              <a:t>)/launch/</a:t>
            </a:r>
            <a:r>
              <a:rPr lang="en-US" dirty="0" err="1" smtClean="0"/>
              <a:t>empty_world.launch</a:t>
            </a:r>
            <a:r>
              <a:rPr lang="en-US" dirty="0" smtClean="0"/>
              <a:t>"&gt;</a:t>
            </a:r>
          </a:p>
          <a:p>
            <a:pPr marL="0" lvl="1"/>
            <a:r>
              <a:rPr lang="en-US" dirty="0" smtClean="0"/>
              <a:t>    &lt;</a:t>
            </a:r>
            <a:r>
              <a:rPr lang="en-US" dirty="0" err="1" smtClean="0"/>
              <a:t>arg</a:t>
            </a:r>
            <a:r>
              <a:rPr lang="en-US" dirty="0" smtClean="0"/>
              <a:t> name="</a:t>
            </a:r>
            <a:r>
              <a:rPr lang="en-US" dirty="0" err="1" smtClean="0"/>
              <a:t>world_name</a:t>
            </a:r>
            <a:r>
              <a:rPr lang="en-US" dirty="0" smtClean="0"/>
              <a:t>" value="$(find r2d2_gazebo)/worlds/r2d2.world"/&gt;</a:t>
            </a:r>
          </a:p>
          <a:p>
            <a:pPr marL="0" lvl="1"/>
            <a:r>
              <a:rPr lang="en-US" dirty="0" smtClean="0"/>
              <a:t>    &lt;!-- more default parameters can be changed here --&gt;</a:t>
            </a:r>
          </a:p>
          <a:p>
            <a:pPr marL="0" lvl="1"/>
            <a:r>
              <a:rPr lang="en-US" dirty="0" smtClean="0"/>
              <a:t>  &lt;/include&gt;</a:t>
            </a:r>
          </a:p>
          <a:p>
            <a:pPr marL="0" lvl="1"/>
            <a:r>
              <a:rPr lang="en-US" dirty="0" smtClean="0"/>
              <a:t>&lt;/launch&gt;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</a:t>
            </a:r>
            <a:r>
              <a:rPr lang="en-US" dirty="0" smtClean="0"/>
              <a:t>Indigo comes </a:t>
            </a:r>
            <a:r>
              <a:rPr lang="en-US" dirty="0" smtClean="0"/>
              <a:t>with Gazebo </a:t>
            </a:r>
            <a:r>
              <a:rPr lang="en-US" dirty="0" smtClean="0"/>
              <a:t>V2.0</a:t>
            </a:r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Latest version of Gazebo is V4.0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You can install it from </a:t>
            </a:r>
            <a:r>
              <a:rPr lang="en-US" dirty="0" smtClean="0">
                <a:sym typeface="Wingdings" pitchFamily="2" charset="2"/>
                <a:hlinkClick r:id="rId2"/>
              </a:rPr>
              <a:t>here</a:t>
            </a:r>
            <a:r>
              <a:rPr lang="en-US" dirty="0" smtClean="0">
                <a:sym typeface="Wingdings" pitchFamily="2" charset="2"/>
              </a:rPr>
              <a:t>, but you also need to connect it to ROS by installing gazebo4_ros_pkgs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/>
              <a:t>Gazebo </a:t>
            </a:r>
            <a:r>
              <a:rPr lang="en-US" dirty="0" smtClean="0"/>
              <a:t>home page - </a:t>
            </a:r>
            <a:r>
              <a:rPr lang="en-US" dirty="0" smtClean="0">
                <a:hlinkClick r:id="rId3"/>
              </a:rPr>
              <a:t>http://gazebosim.org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Gazebo </a:t>
            </a:r>
            <a:r>
              <a:rPr lang="en-US" dirty="0" smtClean="0"/>
              <a:t>tutorials -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gazebosim.org/tutorials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Within the same package, create a worlds folder, and create a r2d2.world file with the following: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8200" y="2362200"/>
            <a:ext cx="7620000" cy="403187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&lt;?xml version="1.0" ?&gt;</a:t>
            </a:r>
          </a:p>
          <a:p>
            <a:pPr marL="0" lvl="1"/>
            <a:r>
              <a:rPr lang="en-US" sz="1600" dirty="0" smtClean="0"/>
              <a:t>&lt;</a:t>
            </a:r>
            <a:r>
              <a:rPr lang="en-US" sz="1600" dirty="0" err="1" smtClean="0"/>
              <a:t>sdf</a:t>
            </a:r>
            <a:r>
              <a:rPr lang="en-US" sz="1600" dirty="0" smtClean="0"/>
              <a:t> version="1.4"&gt;</a:t>
            </a:r>
          </a:p>
          <a:p>
            <a:pPr marL="0" lvl="1"/>
            <a:r>
              <a:rPr lang="en-US" sz="1600" dirty="0" smtClean="0"/>
              <a:t>  &lt;world name="default"&gt;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&gt;model://ground_plane&lt;/uri&gt;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&gt;model://sun&lt;/uri&gt;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&gt;model://gas_station&lt;/uri&gt;</a:t>
            </a:r>
          </a:p>
          <a:p>
            <a:pPr marL="0" lvl="1"/>
            <a:r>
              <a:rPr lang="en-US" sz="1600" dirty="0" smtClean="0"/>
              <a:t>      &lt;name&gt;</a:t>
            </a:r>
            <a:r>
              <a:rPr lang="en-US" sz="1600" dirty="0" err="1" smtClean="0"/>
              <a:t>gas_station</a:t>
            </a:r>
            <a:r>
              <a:rPr lang="en-US" sz="1600" dirty="0" smtClean="0"/>
              <a:t>&lt;/name&gt;</a:t>
            </a:r>
          </a:p>
          <a:p>
            <a:pPr marL="0" lvl="1"/>
            <a:r>
              <a:rPr lang="en-US" sz="1600" dirty="0" smtClean="0"/>
              <a:t>      &lt;pose&gt;-2.0 7.0 0 0 0 0&lt;/pose&gt;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&lt;/world&gt;</a:t>
            </a:r>
          </a:p>
          <a:p>
            <a:pPr marL="0" lvl="1"/>
            <a:r>
              <a:rPr lang="en-US" sz="1600" dirty="0" smtClean="0"/>
              <a:t>&lt;/</a:t>
            </a:r>
            <a:r>
              <a:rPr lang="en-US" sz="1600" dirty="0" err="1" smtClean="0"/>
              <a:t>sdf</a:t>
            </a:r>
            <a:r>
              <a:rPr lang="en-US" sz="1600" dirty="0" smtClean="0"/>
              <a:t>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should now be able to launch your custom world into Gazebo using the following command: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2362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roslaunch</a:t>
            </a:r>
            <a:r>
              <a:rPr lang="en-US" sz="2000" dirty="0" smtClean="0"/>
              <a:t> r2d2_gazebo r2d2.launch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971800"/>
            <a:ext cx="6477000" cy="354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Spawn URDF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Within the r2d2_description package, create a </a:t>
            </a:r>
            <a:r>
              <a:rPr lang="en-US" dirty="0" err="1" smtClean="0"/>
              <a:t>urdf</a:t>
            </a:r>
            <a:r>
              <a:rPr lang="en-US" dirty="0" smtClean="0"/>
              <a:t> folder, and copy 07-physics.urdf from the </a:t>
            </a:r>
            <a:r>
              <a:rPr lang="en-US" dirty="0" err="1" smtClean="0"/>
              <a:t>urdf_tutorial</a:t>
            </a:r>
            <a:r>
              <a:rPr lang="en-US" dirty="0" smtClean="0"/>
              <a:t> package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29718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cp 07-physics.urdf ~/</a:t>
            </a:r>
            <a:r>
              <a:rPr lang="en-US" sz="2000" dirty="0" err="1" smtClean="0"/>
              <a:t>catkin_ws</a:t>
            </a:r>
            <a:r>
              <a:rPr lang="en-US" sz="2000" dirty="0" smtClean="0"/>
              <a:t>/</a:t>
            </a:r>
            <a:r>
              <a:rPr lang="en-US" sz="2000" dirty="0" err="1" smtClean="0"/>
              <a:t>src</a:t>
            </a:r>
            <a:r>
              <a:rPr lang="en-US" sz="2000" dirty="0" smtClean="0"/>
              <a:t>/r2d2_description/</a:t>
            </a:r>
            <a:r>
              <a:rPr lang="en-US" sz="2000" dirty="0" err="1" smtClean="0"/>
              <a:t>urdf</a:t>
            </a:r>
            <a:r>
              <a:rPr lang="en-US" sz="2000" dirty="0" smtClean="0"/>
              <a:t>/r2d2.urdf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Spawn URDF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To launch </a:t>
            </a:r>
            <a:r>
              <a:rPr lang="en-US" sz="3000" dirty="0" smtClean="0"/>
              <a:t>your URDF-based robot into </a:t>
            </a:r>
            <a:r>
              <a:rPr lang="en-US" sz="3000" dirty="0" smtClean="0"/>
              <a:t>Gazebo you use ROS service all spawn method</a:t>
            </a:r>
          </a:p>
          <a:p>
            <a:r>
              <a:rPr lang="en-US" sz="3000" dirty="0" smtClean="0"/>
              <a:t>The </a:t>
            </a:r>
            <a:r>
              <a:rPr lang="en-US" sz="3000" b="1" dirty="0" err="1" smtClean="0"/>
              <a:t>spawn_model</a:t>
            </a:r>
            <a:r>
              <a:rPr lang="en-US" sz="3000" dirty="0" smtClean="0"/>
              <a:t> </a:t>
            </a:r>
            <a:r>
              <a:rPr lang="en-US" sz="3000" dirty="0" smtClean="0"/>
              <a:t>node in </a:t>
            </a:r>
            <a:r>
              <a:rPr lang="en-US" sz="3000" dirty="0" err="1" smtClean="0"/>
              <a:t>gazebo_ros</a:t>
            </a:r>
            <a:r>
              <a:rPr lang="en-US" sz="3000" dirty="0" smtClean="0"/>
              <a:t> </a:t>
            </a:r>
            <a:r>
              <a:rPr lang="en-US" sz="3000" dirty="0" smtClean="0"/>
              <a:t>package </a:t>
            </a:r>
            <a:r>
              <a:rPr lang="en-US" sz="3000" dirty="0" smtClean="0"/>
              <a:t>makes a </a:t>
            </a:r>
            <a:r>
              <a:rPr lang="en-US" sz="3000" dirty="0" smtClean="0"/>
              <a:t>service call request to the gazebo ROS node </a:t>
            </a:r>
            <a:r>
              <a:rPr lang="en-US" sz="3000" dirty="0" smtClean="0"/>
              <a:t>in order to </a:t>
            </a:r>
            <a:r>
              <a:rPr lang="en-US" sz="3000" dirty="0" smtClean="0"/>
              <a:t>add a custom URDF into </a:t>
            </a:r>
            <a:r>
              <a:rPr lang="en-US" sz="3000" dirty="0" smtClean="0"/>
              <a:t>Gazebo </a:t>
            </a:r>
            <a:endParaRPr lang="en-US" sz="3000" dirty="0" smtClean="0"/>
          </a:p>
          <a:p>
            <a:r>
              <a:rPr lang="en-US" sz="3000" dirty="0" smtClean="0"/>
              <a:t>You can use this script in the following way: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4419600"/>
            <a:ext cx="7620000" cy="707886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spawn_model</a:t>
            </a:r>
            <a:r>
              <a:rPr lang="en-US" sz="2000" dirty="0" smtClean="0"/>
              <a:t> -file `</a:t>
            </a:r>
            <a:r>
              <a:rPr lang="en-US" sz="2000" dirty="0" err="1" smtClean="0"/>
              <a:t>rospack</a:t>
            </a:r>
            <a:r>
              <a:rPr lang="en-US" sz="2000" dirty="0" smtClean="0"/>
              <a:t> find r2d2_description`/</a:t>
            </a:r>
            <a:r>
              <a:rPr lang="en-US" sz="2000" dirty="0" err="1" smtClean="0"/>
              <a:t>urdf</a:t>
            </a:r>
            <a:r>
              <a:rPr lang="en-US" sz="2000" dirty="0" smtClean="0"/>
              <a:t>/r2d2.urdf -</a:t>
            </a:r>
            <a:r>
              <a:rPr lang="en-US" sz="2000" dirty="0" err="1" smtClean="0"/>
              <a:t>urdf</a:t>
            </a:r>
            <a:r>
              <a:rPr lang="en-US" sz="2000" dirty="0" smtClean="0"/>
              <a:t> -x 0 -y 0 -z 1 -model r2d2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Spawn URDF Robots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077200" cy="44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Spawn URDF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To integrate this directly into a ROS launch file, reopen the file r2d2_gazebo/launch/r2d2.launch and add the following before the &lt;/launch&gt; tag: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2819400"/>
            <a:ext cx="7620000" cy="92333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&lt;!-- Spawn a robot into Gazebo --&gt;</a:t>
            </a:r>
          </a:p>
          <a:p>
            <a:pPr marL="0" lvl="1"/>
            <a:r>
              <a:rPr lang="en-US" dirty="0" smtClean="0"/>
              <a:t>&lt;node name="</a:t>
            </a:r>
            <a:r>
              <a:rPr lang="en-US" dirty="0" err="1" smtClean="0"/>
              <a:t>spawn_urdf</a:t>
            </a:r>
            <a:r>
              <a:rPr lang="en-US" dirty="0" smtClean="0"/>
              <a:t>" </a:t>
            </a:r>
            <a:r>
              <a:rPr lang="en-US" dirty="0" err="1" smtClean="0"/>
              <a:t>pkg</a:t>
            </a:r>
            <a:r>
              <a:rPr lang="en-US" dirty="0" smtClean="0"/>
              <a:t>="</a:t>
            </a:r>
            <a:r>
              <a:rPr lang="en-US" dirty="0" err="1" smtClean="0"/>
              <a:t>gazebo_ros</a:t>
            </a:r>
            <a:r>
              <a:rPr lang="en-US" dirty="0" smtClean="0"/>
              <a:t>" type="</a:t>
            </a:r>
            <a:r>
              <a:rPr lang="en-US" dirty="0" err="1" smtClean="0"/>
              <a:t>spawn_model</a:t>
            </a:r>
            <a:r>
              <a:rPr lang="en-US" dirty="0" smtClean="0"/>
              <a:t>" </a:t>
            </a:r>
            <a:r>
              <a:rPr lang="en-US" dirty="0" err="1" smtClean="0"/>
              <a:t>args</a:t>
            </a:r>
            <a:r>
              <a:rPr lang="en-US" dirty="0" smtClean="0"/>
              <a:t>="-file $(find r2d2_description)/</a:t>
            </a:r>
            <a:r>
              <a:rPr lang="en-US" dirty="0" err="1" smtClean="0"/>
              <a:t>urdf</a:t>
            </a:r>
            <a:r>
              <a:rPr lang="en-US" dirty="0" smtClean="0"/>
              <a:t>/r2d2.urdf -</a:t>
            </a:r>
            <a:r>
              <a:rPr lang="en-US" dirty="0" err="1" smtClean="0"/>
              <a:t>urdf</a:t>
            </a:r>
            <a:r>
              <a:rPr lang="en-US" dirty="0" smtClean="0"/>
              <a:t> -z 1 -model r2d2" 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XACRO Example with PR2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If your URDF is not in XML format but rather in XACRO format, you can make a similar modification to your launch </a:t>
            </a:r>
            <a:r>
              <a:rPr lang="en-US" sz="3000" dirty="0" smtClean="0"/>
              <a:t>file</a:t>
            </a:r>
            <a:endParaRPr lang="en-US" sz="3000" dirty="0" smtClean="0"/>
          </a:p>
          <a:p>
            <a:r>
              <a:rPr lang="en-US" sz="3000" dirty="0" smtClean="0"/>
              <a:t>For example, to spawn </a:t>
            </a:r>
            <a:r>
              <a:rPr lang="en-US" sz="3000" dirty="0" smtClean="0"/>
              <a:t>a PR2 robot </a:t>
            </a:r>
            <a:r>
              <a:rPr lang="en-US" sz="3000" dirty="0" smtClean="0"/>
              <a:t>add the </a:t>
            </a:r>
            <a:r>
              <a:rPr lang="en-US" sz="3000" dirty="0" smtClean="0"/>
              <a:t>following to </a:t>
            </a:r>
            <a:r>
              <a:rPr lang="en-US" sz="3000" dirty="0" smtClean="0"/>
              <a:t>your </a:t>
            </a:r>
            <a:r>
              <a:rPr lang="en-US" sz="3000" dirty="0" smtClean="0"/>
              <a:t>launch file: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810000"/>
            <a:ext cx="7620000" cy="20313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&lt;!-- Convert an </a:t>
            </a:r>
            <a:r>
              <a:rPr lang="en-US" dirty="0" err="1" smtClean="0"/>
              <a:t>xacro</a:t>
            </a:r>
            <a:r>
              <a:rPr lang="en-US" dirty="0" smtClean="0"/>
              <a:t> and put on parameter server --&gt;</a:t>
            </a:r>
          </a:p>
          <a:p>
            <a:pPr marL="0" lvl="1"/>
            <a:r>
              <a:rPr lang="en-US" dirty="0" smtClean="0"/>
              <a:t>   &lt;</a:t>
            </a:r>
            <a:r>
              <a:rPr lang="en-US" dirty="0" err="1" smtClean="0"/>
              <a:t>param</a:t>
            </a:r>
            <a:r>
              <a:rPr lang="en-US" dirty="0" smtClean="0"/>
              <a:t> name="</a:t>
            </a:r>
            <a:r>
              <a:rPr lang="en-US" dirty="0" err="1" smtClean="0"/>
              <a:t>robot_description</a:t>
            </a:r>
            <a:r>
              <a:rPr lang="en-US" dirty="0" smtClean="0"/>
              <a:t>" command="$(find </a:t>
            </a:r>
            <a:r>
              <a:rPr lang="en-US" dirty="0" err="1" smtClean="0"/>
              <a:t>xacro</a:t>
            </a:r>
            <a:r>
              <a:rPr lang="en-US" dirty="0" smtClean="0"/>
              <a:t>)/xacro.py $(find pr2_description)/robots/pr2.urdf.xacro" /&gt;</a:t>
            </a:r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   &lt;!-- Spawn a PR2 robot into Gazebo --&gt;</a:t>
            </a:r>
          </a:p>
          <a:p>
            <a:pPr marL="0" lvl="1"/>
            <a:r>
              <a:rPr lang="en-US" dirty="0" smtClean="0"/>
              <a:t>   &lt;node name="spawn_pr2_urdf" </a:t>
            </a:r>
            <a:r>
              <a:rPr lang="en-US" dirty="0" err="1" smtClean="0"/>
              <a:t>pkg</a:t>
            </a:r>
            <a:r>
              <a:rPr lang="en-US" dirty="0" smtClean="0"/>
              <a:t>="</a:t>
            </a:r>
            <a:r>
              <a:rPr lang="en-US" dirty="0" err="1" smtClean="0"/>
              <a:t>gazebo_ros</a:t>
            </a:r>
            <a:r>
              <a:rPr lang="en-US" dirty="0" smtClean="0"/>
              <a:t>" type="</a:t>
            </a:r>
            <a:r>
              <a:rPr lang="en-US" dirty="0" err="1" smtClean="0"/>
              <a:t>spawn_model</a:t>
            </a:r>
            <a:r>
              <a:rPr lang="en-US" dirty="0" smtClean="0"/>
              <a:t>" </a:t>
            </a:r>
            <a:r>
              <a:rPr lang="en-US" dirty="0" err="1" smtClean="0"/>
              <a:t>args</a:t>
            </a:r>
            <a:r>
              <a:rPr lang="en-US" dirty="0" smtClean="0"/>
              <a:t>="-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robot_description</a:t>
            </a:r>
            <a:r>
              <a:rPr lang="en-US" dirty="0" smtClean="0"/>
              <a:t> -</a:t>
            </a:r>
            <a:r>
              <a:rPr lang="en-US" dirty="0" err="1" smtClean="0"/>
              <a:t>urdf</a:t>
            </a:r>
            <a:r>
              <a:rPr lang="en-US" dirty="0" smtClean="0"/>
              <a:t> -x 2 -model pr2" 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XACRO Example with PR2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848600" cy="42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URDF In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To use a URDF file in Gazebo, some additional simulation-specific tags must be added to work properly with </a:t>
            </a:r>
            <a:r>
              <a:rPr lang="en-US" sz="3000" dirty="0" smtClean="0"/>
              <a:t>Gazebo</a:t>
            </a:r>
            <a:endParaRPr lang="en-US" sz="3000" dirty="0" smtClean="0"/>
          </a:p>
          <a:p>
            <a:r>
              <a:rPr lang="en-US" sz="3000" dirty="0" smtClean="0"/>
              <a:t>Adding these tags saves you from having to create a separate SDF file from scratch and duplicating description formats</a:t>
            </a:r>
          </a:p>
          <a:p>
            <a:r>
              <a:rPr lang="en-US" sz="3000" dirty="0" smtClean="0"/>
              <a:t>Under the hood, Gazebo converts the URDF to SDF </a:t>
            </a:r>
            <a:r>
              <a:rPr lang="en-US" sz="3000" dirty="0" smtClean="0"/>
              <a:t>automatically</a:t>
            </a:r>
            <a:endParaRPr lang="en-US" sz="3000" dirty="0" smtClean="0"/>
          </a:p>
          <a:p>
            <a:pPr lvl="1"/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URDF In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Required</a:t>
            </a:r>
          </a:p>
          <a:p>
            <a:pPr lvl="1"/>
            <a:r>
              <a:rPr lang="en-US" dirty="0" smtClean="0"/>
              <a:t>An &lt;inertia&gt; element within each &lt;link&gt; element must be properly specified and </a:t>
            </a:r>
            <a:r>
              <a:rPr lang="en-US" dirty="0" smtClean="0"/>
              <a:t>configured</a:t>
            </a:r>
          </a:p>
          <a:p>
            <a:pPr lvl="1"/>
            <a:r>
              <a:rPr lang="en-US" dirty="0" smtClean="0"/>
              <a:t>It’s important to specify both the </a:t>
            </a:r>
            <a:r>
              <a:rPr lang="en-US" dirty="0" smtClean="0"/>
              <a:t>&lt;visual&gt; and &lt;collision&gt; </a:t>
            </a:r>
            <a:r>
              <a:rPr lang="en-US" dirty="0" smtClean="0"/>
              <a:t>tags for each link, otherwise Gazebo will treat the link as </a:t>
            </a:r>
            <a:r>
              <a:rPr lang="en-US" dirty="0" smtClean="0"/>
              <a:t>"invisible" to laser scanners and collision checking</a:t>
            </a:r>
            <a:endParaRPr lang="en-US" dirty="0" smtClean="0"/>
          </a:p>
          <a:p>
            <a:r>
              <a:rPr lang="en-US" b="1" dirty="0" smtClean="0"/>
              <a:t>Optional</a:t>
            </a:r>
          </a:p>
          <a:p>
            <a:pPr lvl="1"/>
            <a:r>
              <a:rPr lang="en-US" dirty="0" smtClean="0"/>
              <a:t>Add a &lt;gazebo&gt; element for every &lt;link&gt;</a:t>
            </a:r>
          </a:p>
          <a:p>
            <a:pPr lvl="2"/>
            <a:r>
              <a:rPr lang="en-US" dirty="0" smtClean="0"/>
              <a:t>Convert visual colors to Gazebo format</a:t>
            </a:r>
          </a:p>
          <a:p>
            <a:pPr lvl="2"/>
            <a:r>
              <a:rPr lang="en-US" dirty="0" smtClean="0"/>
              <a:t>Convert </a:t>
            </a:r>
            <a:r>
              <a:rPr lang="en-US" dirty="0" err="1" smtClean="0"/>
              <a:t>stl</a:t>
            </a:r>
            <a:r>
              <a:rPr lang="en-US" dirty="0" smtClean="0"/>
              <a:t> files to </a:t>
            </a:r>
            <a:r>
              <a:rPr lang="en-US" dirty="0" err="1" smtClean="0"/>
              <a:t>dae</a:t>
            </a:r>
            <a:r>
              <a:rPr lang="en-US" dirty="0" smtClean="0"/>
              <a:t> files for better textures</a:t>
            </a:r>
          </a:p>
          <a:p>
            <a:pPr lvl="2"/>
            <a:r>
              <a:rPr lang="en-US" dirty="0" smtClean="0"/>
              <a:t>Add sensor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dirty="0" smtClean="0"/>
              <a:t>Add a &lt;gazebo&gt; element for every &lt;joint&gt;</a:t>
            </a:r>
          </a:p>
          <a:p>
            <a:pPr lvl="2"/>
            <a:r>
              <a:rPr lang="en-US" dirty="0" smtClean="0"/>
              <a:t>Set proper damping dynamics</a:t>
            </a:r>
          </a:p>
          <a:p>
            <a:pPr lvl="2"/>
            <a:r>
              <a:rPr lang="en-US" dirty="0" smtClean="0"/>
              <a:t>Add actuator control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dirty="0" smtClean="0"/>
              <a:t>Add a &lt;gazebo&gt; element for the &lt;robot&gt; element</a:t>
            </a:r>
          </a:p>
          <a:p>
            <a:pPr lvl="1"/>
            <a:r>
              <a:rPr lang="en-US" dirty="0" smtClean="0"/>
              <a:t>Add a &lt;link name="world"/&gt; link if the robot should be rigidly attached to the world/</a:t>
            </a:r>
            <a:r>
              <a:rPr lang="en-US" dirty="0" err="1" smtClean="0"/>
              <a:t>base_link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u="sng" dirty="0" smtClean="0"/>
              <a:t>Gazebo </a:t>
            </a:r>
            <a:r>
              <a:rPr lang="en-US" u="sng" dirty="0" smtClean="0"/>
              <a:t>consists of </a:t>
            </a:r>
            <a:r>
              <a:rPr lang="en-US" u="sng" dirty="0" smtClean="0"/>
              <a:t>two </a:t>
            </a:r>
            <a:r>
              <a:rPr lang="en-US" u="sng" dirty="0" smtClean="0"/>
              <a:t>processes</a:t>
            </a:r>
            <a:r>
              <a:rPr lang="en-US" dirty="0" smtClean="0"/>
              <a:t>:</a:t>
            </a:r>
            <a:endParaRPr lang="en-US" dirty="0" smtClean="0"/>
          </a:p>
          <a:p>
            <a:r>
              <a:rPr lang="en-US" b="1" dirty="0" smtClean="0"/>
              <a:t>Server:</a:t>
            </a:r>
            <a:r>
              <a:rPr lang="en-US" dirty="0" smtClean="0"/>
              <a:t> Runs the physics loop and generates sensor </a:t>
            </a:r>
            <a:r>
              <a:rPr lang="en-US" dirty="0" smtClean="0"/>
              <a:t>data</a:t>
            </a:r>
            <a:endParaRPr lang="en-US" dirty="0" smtClean="0"/>
          </a:p>
          <a:p>
            <a:pPr lvl="1"/>
            <a:r>
              <a:rPr lang="en-US" i="1" dirty="0" smtClean="0"/>
              <a:t>Executable:</a:t>
            </a:r>
            <a:r>
              <a:rPr lang="en-US" dirty="0" smtClean="0"/>
              <a:t> </a:t>
            </a:r>
            <a:r>
              <a:rPr lang="en-US" dirty="0" err="1" smtClean="0"/>
              <a:t>gzserver</a:t>
            </a:r>
            <a:endParaRPr lang="en-US" dirty="0" smtClean="0"/>
          </a:p>
          <a:p>
            <a:pPr lvl="1"/>
            <a:r>
              <a:rPr lang="en-US" i="1" dirty="0" smtClean="0"/>
              <a:t>Libraries:</a:t>
            </a:r>
            <a:r>
              <a:rPr lang="en-US" dirty="0" smtClean="0"/>
              <a:t> Physics, Sensors, Rendering, Transport</a:t>
            </a:r>
          </a:p>
          <a:p>
            <a:r>
              <a:rPr lang="en-US" b="1" dirty="0" smtClean="0"/>
              <a:t>Client:</a:t>
            </a:r>
            <a:r>
              <a:rPr lang="en-US" dirty="0" smtClean="0"/>
              <a:t> Provides user interaction and visualization of a simulation.</a:t>
            </a:r>
          </a:p>
          <a:p>
            <a:pPr lvl="1"/>
            <a:r>
              <a:rPr lang="en-US" i="1" dirty="0" smtClean="0"/>
              <a:t>Executable:</a:t>
            </a:r>
            <a:r>
              <a:rPr lang="en-US" dirty="0" smtClean="0"/>
              <a:t> </a:t>
            </a:r>
            <a:r>
              <a:rPr lang="en-US" dirty="0" err="1" smtClean="0"/>
              <a:t>gzclient</a:t>
            </a:r>
            <a:endParaRPr lang="en-US" dirty="0" smtClean="0"/>
          </a:p>
          <a:p>
            <a:pPr lvl="1"/>
            <a:r>
              <a:rPr lang="en-US" i="1" dirty="0" smtClean="0"/>
              <a:t>Libraries:</a:t>
            </a:r>
            <a:r>
              <a:rPr lang="en-US" dirty="0" smtClean="0"/>
              <a:t> Transport, Rendering, GUI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&lt;gazebo&gt;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&lt;gazebo&gt; element is an extension to the URDF used for specifying additional properties needed for simulation purposes in </a:t>
            </a:r>
            <a:r>
              <a:rPr lang="en-US" dirty="0" smtClean="0"/>
              <a:t>Gazebo</a:t>
            </a:r>
            <a:endParaRPr lang="en-US" dirty="0" smtClean="0"/>
          </a:p>
          <a:p>
            <a:r>
              <a:rPr lang="en-US" dirty="0" smtClean="0"/>
              <a:t>None </a:t>
            </a:r>
            <a:r>
              <a:rPr lang="en-US" dirty="0" smtClean="0"/>
              <a:t>of the elements within a &lt;gazebo&gt; element are required because default values will be automatically </a:t>
            </a:r>
            <a:r>
              <a:rPr lang="en-US" dirty="0" smtClean="0"/>
              <a:t>included</a:t>
            </a:r>
            <a:endParaRPr lang="en-US" dirty="0" smtClean="0"/>
          </a:p>
          <a:p>
            <a:r>
              <a:rPr lang="en-US" dirty="0" smtClean="0"/>
              <a:t>There are 3 types of &lt;gazebo&gt; elements - for the &lt;robot&gt;, &lt;link&gt; tags, and &lt;joint&gt; </a:t>
            </a:r>
            <a:r>
              <a:rPr lang="en-US" dirty="0" smtClean="0"/>
              <a:t>tags 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 standard URDF can specify colors in the link: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000" dirty="0" smtClean="0"/>
              <a:t>This method of specifying link colors does not work in </a:t>
            </a:r>
            <a:r>
              <a:rPr lang="en-US" sz="3000" dirty="0" smtClean="0"/>
              <a:t>Gazebo</a:t>
            </a:r>
          </a:p>
          <a:p>
            <a:r>
              <a:rPr lang="en-US" sz="3000" dirty="0" smtClean="0"/>
              <a:t>Instead</a:t>
            </a:r>
            <a:r>
              <a:rPr lang="en-US" sz="3000" dirty="0" smtClean="0"/>
              <a:t>, a Gazebo material tag must be specified for each link, such as: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52600"/>
            <a:ext cx="6477000" cy="1815882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&lt;link name="</a:t>
            </a:r>
            <a:r>
              <a:rPr lang="en-US" sz="1600" dirty="0" err="1" smtClean="0"/>
              <a:t>base_link</a:t>
            </a:r>
            <a:r>
              <a:rPr lang="en-US" sz="1600" dirty="0" smtClean="0"/>
              <a:t>"&gt;</a:t>
            </a:r>
          </a:p>
          <a:p>
            <a:pPr marL="0" lvl="1"/>
            <a:r>
              <a:rPr lang="en-US" sz="1600" dirty="0" smtClean="0"/>
              <a:t>    &lt;visual&gt;</a:t>
            </a:r>
          </a:p>
          <a:p>
            <a:pPr marL="0" lvl="1"/>
            <a:r>
              <a:rPr lang="en-US" sz="1600" dirty="0" smtClean="0"/>
              <a:t>       &lt;material name="blue"&gt;</a:t>
            </a:r>
          </a:p>
          <a:p>
            <a:pPr marL="0" lvl="1"/>
            <a:r>
              <a:rPr lang="en-US" sz="1600" dirty="0" smtClean="0"/>
              <a:t>          &lt;color </a:t>
            </a:r>
            <a:r>
              <a:rPr lang="en-US" sz="1600" dirty="0" err="1" smtClean="0"/>
              <a:t>rgba</a:t>
            </a:r>
            <a:r>
              <a:rPr lang="en-US" sz="1600" dirty="0" smtClean="0"/>
              <a:t>="0 0 .8 1"/&gt;</a:t>
            </a:r>
          </a:p>
          <a:p>
            <a:pPr marL="0" lvl="1"/>
            <a:r>
              <a:rPr lang="en-US" sz="1600" dirty="0" smtClean="0"/>
              <a:t>      &lt;/material&gt;</a:t>
            </a:r>
          </a:p>
          <a:p>
            <a:pPr marL="0" lvl="1"/>
            <a:r>
              <a:rPr lang="en-US" sz="1600" dirty="0" smtClean="0"/>
              <a:t>    &lt;/visual&gt;</a:t>
            </a:r>
          </a:p>
          <a:p>
            <a:pPr marL="0" lvl="1"/>
            <a:r>
              <a:rPr lang="en-US" sz="1600" dirty="0" smtClean="0"/>
              <a:t>&lt;/link&gt;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9200" y="5562600"/>
            <a:ext cx="6629400" cy="83099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pt-BR" sz="1600" dirty="0" smtClean="0"/>
              <a:t>&lt;gazebo reference="base_link"&gt;</a:t>
            </a:r>
          </a:p>
          <a:p>
            <a:pPr marL="0" lvl="1"/>
            <a:r>
              <a:rPr lang="pt-BR" sz="1600" dirty="0" smtClean="0"/>
              <a:t>     &lt;material&gt;Gazebo/Blue&lt;/material&gt;</a:t>
            </a:r>
          </a:p>
          <a:p>
            <a:pPr marL="0" lvl="1"/>
            <a:r>
              <a:rPr lang="pt-BR" sz="1600" dirty="0" smtClean="0"/>
              <a:t>&lt;/gazebo&gt;</a:t>
            </a:r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2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default available materials in Gazebo can be found in the Gazebo source code at /</a:t>
            </a:r>
            <a:r>
              <a:rPr lang="en-US" sz="3000" dirty="0" err="1" smtClean="0"/>
              <a:t>usr</a:t>
            </a:r>
            <a:r>
              <a:rPr lang="en-US" sz="3000" dirty="0" smtClean="0"/>
              <a:t>/share/gazebo-[Gazebo version]/ </a:t>
            </a:r>
            <a:r>
              <a:rPr lang="en-US" sz="3000" dirty="0" smtClean="0"/>
              <a:t>media/materials/scripts/</a:t>
            </a:r>
            <a:r>
              <a:rPr lang="en-US" sz="3000" dirty="0" err="1" smtClean="0"/>
              <a:t>gazebo.material</a:t>
            </a:r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of the elements documented for URDF joints are applicable to Gazebo:</a:t>
            </a:r>
          </a:p>
          <a:p>
            <a:pPr lvl="1"/>
            <a:r>
              <a:rPr lang="en-US" dirty="0" smtClean="0"/>
              <a:t>The &lt;origin&gt;, &lt;parent&gt; and &lt;child&gt; are required</a:t>
            </a:r>
          </a:p>
          <a:p>
            <a:pPr lvl="1"/>
            <a:r>
              <a:rPr lang="en-US" dirty="0" smtClean="0"/>
              <a:t>&lt;calibration&gt; and &lt;</a:t>
            </a:r>
            <a:r>
              <a:rPr lang="en-US" dirty="0" err="1" smtClean="0"/>
              <a:t>safety_controller</a:t>
            </a:r>
            <a:r>
              <a:rPr lang="en-US" dirty="0" smtClean="0"/>
              <a:t>&gt; are ignored</a:t>
            </a:r>
          </a:p>
          <a:p>
            <a:pPr lvl="1"/>
            <a:r>
              <a:rPr lang="en-US" dirty="0" smtClean="0"/>
              <a:t>In the &lt;dynamics&gt; tag, only the damping property is used</a:t>
            </a:r>
          </a:p>
          <a:p>
            <a:pPr lvl="1"/>
            <a:r>
              <a:rPr lang="en-US" dirty="0" smtClean="0"/>
              <a:t>All of properties in the &lt;limit&gt; tag are optional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Gazebo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gzsdf</a:t>
            </a:r>
            <a:r>
              <a:rPr lang="en-US" dirty="0" smtClean="0"/>
              <a:t> is an </a:t>
            </a:r>
            <a:r>
              <a:rPr lang="en-US" dirty="0" smtClean="0"/>
              <a:t>easy tool </a:t>
            </a:r>
            <a:r>
              <a:rPr lang="en-US" dirty="0" smtClean="0"/>
              <a:t>that checks if </a:t>
            </a:r>
            <a:r>
              <a:rPr lang="en-US" dirty="0" smtClean="0"/>
              <a:t>your URDF can be properly converted into a </a:t>
            </a:r>
            <a:r>
              <a:rPr lang="en-US" dirty="0" smtClean="0"/>
              <a:t>SDF</a:t>
            </a:r>
            <a:endParaRPr lang="en-US" dirty="0" smtClean="0"/>
          </a:p>
          <a:p>
            <a:r>
              <a:rPr lang="en-US" dirty="0" smtClean="0"/>
              <a:t>Simply run the following command:</a:t>
            </a:r>
          </a:p>
          <a:p>
            <a:endParaRPr lang="en-US" dirty="0" smtClean="0"/>
          </a:p>
          <a:p>
            <a:r>
              <a:rPr lang="en-US" dirty="0" smtClean="0"/>
              <a:t>This will show you the SDF that has been generated from your input URDF as well as any warnings about missing information required to generate the </a:t>
            </a:r>
            <a:r>
              <a:rPr lang="en-US" dirty="0" smtClean="0"/>
              <a:t>SDF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2971800"/>
            <a:ext cx="6629400" cy="369332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$ </a:t>
            </a:r>
            <a:r>
              <a:rPr lang="en-US" dirty="0" err="1" smtClean="0"/>
              <a:t>gzsdf</a:t>
            </a:r>
            <a:r>
              <a:rPr lang="en-US" dirty="0" smtClean="0"/>
              <a:t> print r2d2.urdf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r2d2.sdf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75487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&lt;</a:t>
            </a:r>
            <a:r>
              <a:rPr lang="en-US" sz="1400" dirty="0" err="1" smtClean="0"/>
              <a:t>sdf</a:t>
            </a:r>
            <a:r>
              <a:rPr lang="en-US" sz="1400" dirty="0" smtClean="0"/>
              <a:t> version='1.4'&gt;</a:t>
            </a:r>
          </a:p>
          <a:p>
            <a:pPr marL="0" lvl="1"/>
            <a:r>
              <a:rPr lang="en-US" sz="1400" dirty="0" smtClean="0"/>
              <a:t>  &lt;model name='physics'&gt;</a:t>
            </a:r>
          </a:p>
          <a:p>
            <a:pPr marL="0" lvl="1"/>
            <a:r>
              <a:rPr lang="en-US" sz="1400" dirty="0" smtClean="0"/>
              <a:t>    &lt;link name='</a:t>
            </a:r>
            <a:r>
              <a:rPr lang="en-US" sz="1400" dirty="0" err="1" smtClean="0"/>
              <a:t>base_link</a:t>
            </a:r>
            <a:r>
              <a:rPr lang="en-US" sz="1400" dirty="0" smtClean="0"/>
              <a:t>'&gt;</a:t>
            </a:r>
          </a:p>
          <a:p>
            <a:pPr marL="0" lvl="1"/>
            <a:r>
              <a:rPr lang="en-US" sz="1400" dirty="0" smtClean="0"/>
              <a:t>      &lt;pose&gt;0 0 0 0 -0 0&lt;/pose&gt;</a:t>
            </a:r>
          </a:p>
          <a:p>
            <a:pPr marL="0" lvl="1"/>
            <a:r>
              <a:rPr lang="en-US" sz="1400" dirty="0" smtClean="0"/>
              <a:t>      &lt;inertial&gt;</a:t>
            </a:r>
          </a:p>
          <a:p>
            <a:pPr marL="0" lvl="1"/>
            <a:r>
              <a:rPr lang="en-US" sz="1400" dirty="0" smtClean="0"/>
              <a:t>        &lt;pose&gt;0 0 -0.04 0 -0 0&lt;/pose&gt;</a:t>
            </a:r>
          </a:p>
          <a:p>
            <a:pPr marL="0" lvl="1"/>
            <a:r>
              <a:rPr lang="en-US" sz="1400" dirty="0" smtClean="0"/>
              <a:t>        &lt;mass&gt;50&lt;/mass&gt;</a:t>
            </a:r>
          </a:p>
          <a:p>
            <a:pPr marL="0" lvl="1"/>
            <a:r>
              <a:rPr lang="en-US" sz="1400" dirty="0" smtClean="0"/>
              <a:t>        &lt;inertia&gt;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ixx</a:t>
            </a:r>
            <a:r>
              <a:rPr lang="en-US" sz="1400" dirty="0" smtClean="0"/>
              <a:t>&gt;8.62&lt;/</a:t>
            </a:r>
            <a:r>
              <a:rPr lang="en-US" sz="1400" dirty="0" err="1" smtClean="0"/>
              <a:t>ixx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ixy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ixy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ixz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ixz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iyy</a:t>
            </a:r>
            <a:r>
              <a:rPr lang="en-US" sz="1400" dirty="0" smtClean="0"/>
              <a:t>&gt;10.556&lt;/</a:t>
            </a:r>
            <a:r>
              <a:rPr lang="en-US" sz="1400" dirty="0" err="1" smtClean="0"/>
              <a:t>iyy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iyz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iyz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izz</a:t>
            </a:r>
            <a:r>
              <a:rPr lang="en-US" sz="1400" dirty="0" smtClean="0"/>
              <a:t>&gt;6.936&lt;/</a:t>
            </a:r>
            <a:r>
              <a:rPr lang="en-US" sz="1400" dirty="0" err="1" smtClean="0"/>
              <a:t>izz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&lt;/inertia&gt;</a:t>
            </a:r>
          </a:p>
          <a:p>
            <a:pPr marL="0" lvl="1"/>
            <a:r>
              <a:rPr lang="en-US" sz="1400" dirty="0" smtClean="0"/>
              <a:t>      &lt;/inertial&gt;</a:t>
            </a:r>
          </a:p>
          <a:p>
            <a:pPr marL="0" lvl="1"/>
            <a:r>
              <a:rPr lang="en-US" sz="1400" dirty="0" smtClean="0"/>
              <a:t>      ….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(not for submission)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Create a custom world file in Gazebo</a:t>
            </a:r>
          </a:p>
          <a:p>
            <a:r>
              <a:rPr lang="en-US" sz="3000" dirty="0" smtClean="0"/>
              <a:t>Spawn the URDF model of the robot that you created in the previous lesson in this world</a:t>
            </a:r>
          </a:p>
          <a:p>
            <a:pPr>
              <a:buNone/>
            </a:pPr>
            <a:endParaRPr lang="en-US" sz="3000" dirty="0" smtClean="0"/>
          </a:p>
          <a:p>
            <a:endParaRPr lang="en-US" sz="3000" dirty="0" smtClean="0"/>
          </a:p>
          <a:p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Architecture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pic>
        <p:nvPicPr>
          <p:cNvPr id="2050" name="Picture 2" descr="architec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924800" cy="33297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run the Gazebo server type: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This will start the physics engine with an empty world</a:t>
            </a:r>
          </a:p>
          <a:p>
            <a:r>
              <a:rPr lang="en-US" dirty="0" smtClean="0"/>
              <a:t>Expected output: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gzserver</a:t>
            </a:r>
            <a:endParaRPr lang="en-US" sz="2000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657600"/>
            <a:ext cx="6096000" cy="22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run the Gazebo GUI client type: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This will connect to the server and give you a graphical display of the simulation.</a:t>
            </a:r>
          </a:p>
          <a:p>
            <a:r>
              <a:rPr lang="en-US" dirty="0" smtClean="0"/>
              <a:t>Expected output: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(C)2014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gzclient</a:t>
            </a:r>
            <a:endParaRPr lang="en-US" sz="2000" dirty="0" smtClean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114800"/>
            <a:ext cx="6038850" cy="206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Pro_WaterWavesWid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2009-10-17T08:19:30Z</outs:dateTime>
      <outs:isPinned>true</outs:isPinned>
    </outs:relatedDate>
    <outs:relatedDate>
      <outs:type>2</outs:type>
      <outs:displayName>Created</outs:displayName>
      <outs:dateTime>2007-12-16T19:09:03Z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Pavel Yosifovich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Pavel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5AE19034-1C53-4D74-8309-B607F0399C5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177838</TotalTime>
  <Words>2917</Words>
  <Application>Microsoft Office PowerPoint</Application>
  <PresentationFormat>On-screen Show (4:3)</PresentationFormat>
  <Paragraphs>631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PresentationPro_WaterWavesWide</vt:lpstr>
      <vt:lpstr>ROS - Lesson 10</vt:lpstr>
      <vt:lpstr>Agenda</vt:lpstr>
      <vt:lpstr>Gazebo</vt:lpstr>
      <vt:lpstr>Gazebo Features</vt:lpstr>
      <vt:lpstr>Gazebo Installation</vt:lpstr>
      <vt:lpstr>Gazebo Architecture</vt:lpstr>
      <vt:lpstr>Gazebo Architecture</vt:lpstr>
      <vt:lpstr>Running Gazebo</vt:lpstr>
      <vt:lpstr>Running Gazebo</vt:lpstr>
      <vt:lpstr>Running Gazebo from ROS</vt:lpstr>
      <vt:lpstr>Gazebo User Interface</vt:lpstr>
      <vt:lpstr>The World View</vt:lpstr>
      <vt:lpstr>World View Shortcuts</vt:lpstr>
      <vt:lpstr>Toolbar</vt:lpstr>
      <vt:lpstr>Adding Shapes</vt:lpstr>
      <vt:lpstr>The Tree</vt:lpstr>
      <vt:lpstr>The World Tab</vt:lpstr>
      <vt:lpstr>The Insert Tab</vt:lpstr>
      <vt:lpstr>The Insert Tab</vt:lpstr>
      <vt:lpstr>Gazebo Models Repository</vt:lpstr>
      <vt:lpstr>Inserting PR2 Robot</vt:lpstr>
      <vt:lpstr>Models Item</vt:lpstr>
      <vt:lpstr>Collisions View</vt:lpstr>
      <vt:lpstr>Wireframe View</vt:lpstr>
      <vt:lpstr>Clock</vt:lpstr>
      <vt:lpstr>Building Editor</vt:lpstr>
      <vt:lpstr>Building Editor</vt:lpstr>
      <vt:lpstr>The Building in Gazebo</vt:lpstr>
      <vt:lpstr>Saving a World</vt:lpstr>
      <vt:lpstr>Loading a World</vt:lpstr>
      <vt:lpstr>Simulation Description Format (SDF)</vt:lpstr>
      <vt:lpstr>SDF vs URDF</vt:lpstr>
      <vt:lpstr>World Description File</vt:lpstr>
      <vt:lpstr>Example World Files</vt:lpstr>
      <vt:lpstr>willowgarage.world</vt:lpstr>
      <vt:lpstr>Launch World Files</vt:lpstr>
      <vt:lpstr>willowgarage_world.launch</vt:lpstr>
      <vt:lpstr>Willow Garage World</vt:lpstr>
      <vt:lpstr>Model Files</vt:lpstr>
      <vt:lpstr>willowgarage Model SDF File</vt:lpstr>
      <vt:lpstr> Components of Models</vt:lpstr>
      <vt:lpstr>Gazebo + ROS Integartion</vt:lpstr>
      <vt:lpstr>Gazebo + ROS Integration</vt:lpstr>
      <vt:lpstr>Gazebo ROS Topics</vt:lpstr>
      <vt:lpstr>Gazebo ROS Services</vt:lpstr>
      <vt:lpstr>Gazebo ROS Package Structure</vt:lpstr>
      <vt:lpstr>Gazebo ROS Package Structure</vt:lpstr>
      <vt:lpstr>Creating a Custom World File</vt:lpstr>
      <vt:lpstr>r2d2.launch</vt:lpstr>
      <vt:lpstr>Creating a Custom World File</vt:lpstr>
      <vt:lpstr>Creating a Custom World File</vt:lpstr>
      <vt:lpstr>Spawn URDF Robots</vt:lpstr>
      <vt:lpstr>Spawn URDF Robots</vt:lpstr>
      <vt:lpstr>Spawn URDF Robots</vt:lpstr>
      <vt:lpstr>Spawn URDF Robots</vt:lpstr>
      <vt:lpstr>XACRO Example with PR2</vt:lpstr>
      <vt:lpstr>XACRO Example with PR2</vt:lpstr>
      <vt:lpstr>Using URDF In Gazebo</vt:lpstr>
      <vt:lpstr>Using URDF In Gazebo</vt:lpstr>
      <vt:lpstr>The &lt;gazebo&gt; Element</vt:lpstr>
      <vt:lpstr>Adding Materials</vt:lpstr>
      <vt:lpstr>Adding Materials</vt:lpstr>
      <vt:lpstr>Adding Materials</vt:lpstr>
      <vt:lpstr>Joints</vt:lpstr>
      <vt:lpstr>Verifying the Gazebo Model</vt:lpstr>
      <vt:lpstr>r2d2.sdf</vt:lpstr>
      <vt:lpstr>Homework (not for submission)</vt:lpstr>
    </vt:vector>
  </TitlesOfParts>
  <Company>Scorpio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</dc:title>
  <dc:creator>Roi Yehoshua</dc:creator>
  <cp:lastModifiedBy>Roi Yehoshua</cp:lastModifiedBy>
  <cp:revision>4269</cp:revision>
  <dcterms:created xsi:type="dcterms:W3CDTF">2007-12-16T19:09:03Z</dcterms:created>
  <dcterms:modified xsi:type="dcterms:W3CDTF">2015-01-04T11:37:58Z</dcterms:modified>
</cp:coreProperties>
</file>